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3" r:id="rId2"/>
    <p:sldId id="259" r:id="rId3"/>
    <p:sldId id="258" r:id="rId4"/>
    <p:sldId id="274" r:id="rId5"/>
    <p:sldId id="260" r:id="rId6"/>
    <p:sldId id="275" r:id="rId7"/>
    <p:sldId id="261" r:id="rId8"/>
    <p:sldId id="262" r:id="rId9"/>
    <p:sldId id="263" r:id="rId10"/>
    <p:sldId id="276" r:id="rId11"/>
    <p:sldId id="265" r:id="rId12"/>
    <p:sldId id="269" r:id="rId13"/>
    <p:sldId id="270" r:id="rId14"/>
    <p:sldId id="277" r:id="rId15"/>
    <p:sldId id="278" r:id="rId16"/>
    <p:sldId id="280" r:id="rId17"/>
    <p:sldId id="281" r:id="rId18"/>
    <p:sldId id="285" r:id="rId19"/>
    <p:sldId id="282" r:id="rId20"/>
    <p:sldId id="268" r:id="rId21"/>
    <p:sldId id="286" r:id="rId22"/>
    <p:sldId id="284" r:id="rId23"/>
    <p:sldId id="283" r:id="rId24"/>
    <p:sldId id="292" r:id="rId25"/>
    <p:sldId id="293" r:id="rId26"/>
    <p:sldId id="296" r:id="rId27"/>
    <p:sldId id="297" r:id="rId28"/>
    <p:sldId id="279" r:id="rId29"/>
    <p:sldId id="287" r:id="rId30"/>
    <p:sldId id="288" r:id="rId31"/>
    <p:sldId id="290" r:id="rId32"/>
    <p:sldId id="289"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A6DA"/>
    <a:srgbClr val="91BCE3"/>
    <a:srgbClr val="85FFFF"/>
    <a:srgbClr val="8A0000"/>
    <a:srgbClr val="FF9999"/>
    <a:srgbClr val="AF310F"/>
    <a:srgbClr val="FFFF99"/>
    <a:srgbClr val="BC0000"/>
    <a:srgbClr val="003600"/>
    <a:srgbClr val="BC190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338" autoAdjust="0"/>
    <p:restoredTop sz="94660"/>
  </p:normalViewPr>
  <p:slideViewPr>
    <p:cSldViewPr snapToGrid="0">
      <p:cViewPr varScale="1">
        <p:scale>
          <a:sx n="68" d="100"/>
          <a:sy n="68" d="100"/>
        </p:scale>
        <p:origin x="-96" y="-21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lang val="fr-FR"/>
  <c:chart>
    <c:title>
      <c:layout/>
    </c:title>
    <c:view3D>
      <c:rotX val="30"/>
      <c:perspective val="30"/>
    </c:view3D>
    <c:plotArea>
      <c:layout/>
      <c:pie3DChart>
        <c:varyColors val="1"/>
        <c:ser>
          <c:idx val="0"/>
          <c:order val="0"/>
          <c:tx>
            <c:strRef>
              <c:f>Feuil1!$B$1</c:f>
              <c:strCache>
                <c:ptCount val="1"/>
                <c:pt idx="0">
                  <c:v>Repartition des reponses a la question n:°1 des questionnaire
</c:v>
                </c:pt>
              </c:strCache>
            </c:strRef>
          </c:tx>
          <c:explosion val="25"/>
          <c:cat>
            <c:strRef>
              <c:f>Feuil1!$A$2:$A$3</c:f>
              <c:strCache>
                <c:ptCount val="2"/>
                <c:pt idx="0">
                  <c:v>Quantitive</c:v>
                </c:pt>
                <c:pt idx="1">
                  <c:v>Qualitative</c:v>
                </c:pt>
              </c:strCache>
            </c:strRef>
          </c:cat>
          <c:val>
            <c:numRef>
              <c:f>Feuil1!$B$2:$B$3</c:f>
              <c:numCache>
                <c:formatCode>General</c:formatCode>
                <c:ptCount val="2"/>
                <c:pt idx="0">
                  <c:v>10</c:v>
                </c:pt>
                <c:pt idx="1">
                  <c:v>4</c:v>
                </c:pt>
              </c:numCache>
            </c:numRef>
          </c:val>
        </c:ser>
        <c:dLbls>
          <c:showPercent val="1"/>
        </c:dLbls>
      </c:pie3DChart>
    </c:plotArea>
    <c:legend>
      <c:legendPos val="t"/>
      <c:layout/>
    </c:legend>
    <c:plotVisOnly val="1"/>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chart>
    <c:title>
      <c:layout/>
    </c:title>
    <c:view3D>
      <c:rotX val="30"/>
      <c:perspective val="30"/>
    </c:view3D>
    <c:plotArea>
      <c:layout/>
      <c:pie3DChart>
        <c:varyColors val="1"/>
        <c:ser>
          <c:idx val="0"/>
          <c:order val="0"/>
          <c:tx>
            <c:strRef>
              <c:f>Feuil1!$B$1</c:f>
              <c:strCache>
                <c:ptCount val="1"/>
                <c:pt idx="0">
                  <c:v>Repartition des reponses a la question n:°3 des questionnaire
</c:v>
                </c:pt>
              </c:strCache>
            </c:strRef>
          </c:tx>
          <c:explosion val="25"/>
          <c:dLbls>
            <c:showPercent val="1"/>
          </c:dLbls>
          <c:cat>
            <c:strRef>
              <c:f>Feuil1!$A$2:$A$3</c:f>
              <c:strCache>
                <c:ptCount val="2"/>
                <c:pt idx="0">
                  <c:v>Rh:1</c:v>
                </c:pt>
                <c:pt idx="1">
                  <c:v>Rh:-1</c:v>
                </c:pt>
              </c:strCache>
            </c:strRef>
          </c:cat>
          <c:val>
            <c:numRef>
              <c:f>Feuil1!$B$2:$B$3</c:f>
              <c:numCache>
                <c:formatCode>General</c:formatCode>
                <c:ptCount val="2"/>
                <c:pt idx="0">
                  <c:v>9</c:v>
                </c:pt>
                <c:pt idx="1">
                  <c:v>5</c:v>
                </c:pt>
              </c:numCache>
            </c:numRef>
          </c:val>
        </c:ser>
        <c:dLbls>
          <c:showPercent val="1"/>
        </c:dLbls>
      </c:pie3DChart>
    </c:plotArea>
    <c:legend>
      <c:legendPos val="t"/>
      <c:layout/>
    </c:legend>
    <c:plotVisOnly val="1"/>
  </c:chart>
  <c:txPr>
    <a:bodyPr/>
    <a:lstStyle/>
    <a:p>
      <a:pPr>
        <a:defRPr sz="1800"/>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a:pPr>
            <a:r>
              <a:rPr lang="fr-FR" dirty="0" smtClean="0">
                <a:solidFill>
                  <a:srgbClr val="C00000"/>
                </a:solidFill>
              </a:rPr>
              <a:t>Répartition </a:t>
            </a:r>
            <a:r>
              <a:rPr lang="fr-FR" dirty="0">
                <a:solidFill>
                  <a:srgbClr val="C00000"/>
                </a:solidFill>
              </a:rPr>
              <a:t>des </a:t>
            </a:r>
            <a:r>
              <a:rPr lang="fr-FR" dirty="0" smtClean="0">
                <a:solidFill>
                  <a:srgbClr val="C00000"/>
                </a:solidFill>
              </a:rPr>
              <a:t>réponses </a:t>
            </a:r>
            <a:r>
              <a:rPr lang="fr-FR" dirty="0">
                <a:solidFill>
                  <a:srgbClr val="C00000"/>
                </a:solidFill>
              </a:rPr>
              <a:t>a la question n:°6 des questionnaire</a:t>
            </a:r>
            <a:r>
              <a:rPr lang="fr-FR" dirty="0"/>
              <a:t>
</a:t>
            </a:r>
          </a:p>
        </c:rich>
      </c:tx>
      <c:layout/>
    </c:title>
    <c:view3D>
      <c:rotX val="30"/>
      <c:perspective val="30"/>
    </c:view3D>
    <c:plotArea>
      <c:layout/>
      <c:pie3DChart>
        <c:varyColors val="1"/>
        <c:ser>
          <c:idx val="0"/>
          <c:order val="0"/>
          <c:tx>
            <c:strRef>
              <c:f>Feuil1!$B$1</c:f>
              <c:strCache>
                <c:ptCount val="1"/>
                <c:pt idx="0">
                  <c:v>Repartition des reponses a la question n:°6 des questionnaire
</c:v>
                </c:pt>
              </c:strCache>
            </c:strRef>
          </c:tx>
          <c:explosion val="25"/>
          <c:dLbls>
            <c:showPercent val="1"/>
          </c:dLbls>
          <c:cat>
            <c:strRef>
              <c:f>Feuil1!$A$2:$A$3</c:f>
              <c:strCache>
                <c:ptCount val="2"/>
                <c:pt idx="0">
                  <c:v>Obligatoire</c:v>
                </c:pt>
                <c:pt idx="1">
                  <c:v>Non Obligatoire</c:v>
                </c:pt>
              </c:strCache>
            </c:strRef>
          </c:cat>
          <c:val>
            <c:numRef>
              <c:f>Feuil1!$B$2:$B$3</c:f>
              <c:numCache>
                <c:formatCode>General</c:formatCode>
                <c:ptCount val="2"/>
                <c:pt idx="0">
                  <c:v>11</c:v>
                </c:pt>
                <c:pt idx="1">
                  <c:v>3</c:v>
                </c:pt>
              </c:numCache>
            </c:numRef>
          </c:val>
        </c:ser>
        <c:dLbls>
          <c:showPercent val="1"/>
        </c:dLbls>
      </c:pie3DChart>
    </c:plotArea>
    <c:legend>
      <c:legendPos val="t"/>
      <c:layout/>
    </c:legend>
    <c:plotVisOnly val="1"/>
  </c:chart>
  <c:txPr>
    <a:bodyPr/>
    <a:lstStyle/>
    <a:p>
      <a:pPr>
        <a:defRPr sz="1800"/>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barChart>
        <c:barDir val="col"/>
        <c:grouping val="clustered"/>
        <c:ser>
          <c:idx val="0"/>
          <c:order val="0"/>
          <c:tx>
            <c:strRef>
              <c:f>Feuil1!$B$1</c:f>
              <c:strCache>
                <c:ptCount val="1"/>
                <c:pt idx="0">
                  <c:v>Sexe</c:v>
                </c:pt>
              </c:strCache>
            </c:strRef>
          </c:tx>
          <c:spPr>
            <a:solidFill>
              <a:srgbClr val="002060"/>
            </a:solidFill>
          </c:spPr>
          <c:dPt>
            <c:idx val="0"/>
            <c:spPr>
              <a:solidFill>
                <a:schemeClr val="accent2">
                  <a:lumMod val="50000"/>
                </a:schemeClr>
              </a:solidFill>
            </c:spPr>
          </c:dPt>
          <c:cat>
            <c:strRef>
              <c:f>Feuil1!$A$2:$A$3</c:f>
              <c:strCache>
                <c:ptCount val="2"/>
                <c:pt idx="0">
                  <c:v>Femme</c:v>
                </c:pt>
                <c:pt idx="1">
                  <c:v>Homme</c:v>
                </c:pt>
              </c:strCache>
            </c:strRef>
          </c:cat>
          <c:val>
            <c:numRef>
              <c:f>Feuil1!$B$2:$B$3</c:f>
              <c:numCache>
                <c:formatCode>General</c:formatCode>
                <c:ptCount val="2"/>
                <c:pt idx="0">
                  <c:v>72</c:v>
                </c:pt>
                <c:pt idx="1">
                  <c:v>188</c:v>
                </c:pt>
              </c:numCache>
            </c:numRef>
          </c:val>
        </c:ser>
        <c:gapWidth val="100"/>
        <c:axId val="146334464"/>
        <c:axId val="140862592"/>
      </c:barChart>
      <c:catAx>
        <c:axId val="146334464"/>
        <c:scaling>
          <c:orientation val="minMax"/>
        </c:scaling>
        <c:axPos val="b"/>
        <c:tickLblPos val="nextTo"/>
        <c:crossAx val="140862592"/>
        <c:auto val="1"/>
        <c:lblAlgn val="ctr"/>
        <c:lblOffset val="100"/>
      </c:catAx>
      <c:valAx>
        <c:axId val="140862592"/>
        <c:scaling>
          <c:orientation val="minMax"/>
        </c:scaling>
        <c:axPos val="l"/>
        <c:majorGridlines/>
        <c:numFmt formatCode="General" sourceLinked="1"/>
        <c:tickLblPos val="nextTo"/>
        <c:crossAx val="146334464"/>
        <c:crossBetween val="between"/>
      </c:valAx>
    </c:plotArea>
    <c:legend>
      <c:legendPos val="b"/>
      <c:layout/>
    </c:legend>
    <c:plotVisOnly val="1"/>
  </c:chart>
  <c:txPr>
    <a:bodyPr/>
    <a:lstStyle/>
    <a:p>
      <a:pPr>
        <a:defRPr sz="1800"/>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sz="2160" b="1" i="0" u="none" strike="noStrike" baseline="0" dirty="0" smtClean="0">
                <a:solidFill>
                  <a:srgbClr val="C00000"/>
                </a:solidFill>
                <a:effectLst>
                  <a:outerShdw blurRad="50800" dist="38100" algn="tr" rotWithShape="0">
                    <a:prstClr val="black">
                      <a:alpha val="40000"/>
                    </a:prstClr>
                  </a:outerShdw>
                </a:effectLst>
              </a:rPr>
              <a:t>Répartition selon</a:t>
            </a:r>
            <a:r>
              <a:rPr lang="en-US" sz="2160" b="1" i="0" u="none" strike="noStrike" baseline="0" dirty="0" smtClean="0">
                <a:solidFill>
                  <a:srgbClr val="C00000"/>
                </a:solidFill>
                <a:effectLst>
                  <a:outerShdw blurRad="50800" dist="38100" algn="tr" rotWithShape="0">
                    <a:prstClr val="black">
                      <a:alpha val="40000"/>
                    </a:prstClr>
                  </a:outerShdw>
                </a:effectLst>
              </a:rPr>
              <a:t> D </a:t>
            </a:r>
            <a:r>
              <a:rPr lang="fr-FR" sz="2160" b="1" i="0" u="none" strike="noStrike" baseline="0" dirty="0" smtClean="0">
                <a:solidFill>
                  <a:srgbClr val="C00000"/>
                </a:solidFill>
                <a:effectLst>
                  <a:outerShdw blurRad="50800" dist="38100" algn="tr" rotWithShape="0">
                    <a:prstClr val="black">
                      <a:alpha val="40000"/>
                    </a:prstClr>
                  </a:outerShdw>
                </a:effectLst>
              </a:rPr>
              <a:t>faible</a:t>
            </a:r>
            <a:r>
              <a:rPr lang="en-US" sz="2160" b="1" i="0" u="none" strike="noStrike" baseline="0" dirty="0" smtClean="0">
                <a:solidFill>
                  <a:srgbClr val="C00000"/>
                </a:solidFill>
                <a:effectLst>
                  <a:outerShdw blurRad="50800" dist="38100" algn="tr" rotWithShape="0">
                    <a:prstClr val="black">
                      <a:alpha val="40000"/>
                    </a:prstClr>
                  </a:outerShdw>
                </a:effectLst>
              </a:rPr>
              <a:t> (D</a:t>
            </a:r>
            <a:r>
              <a:rPr lang="en-US" sz="2160" b="1" i="0" u="none" strike="noStrike" baseline="30000" dirty="0" smtClean="0">
                <a:solidFill>
                  <a:srgbClr val="C00000"/>
                </a:solidFill>
                <a:effectLst>
                  <a:outerShdw blurRad="50800" dist="38100" algn="tr" rotWithShape="0">
                    <a:prstClr val="black">
                      <a:alpha val="40000"/>
                    </a:prstClr>
                  </a:outerShdw>
                </a:effectLst>
              </a:rPr>
              <a:t>u</a:t>
            </a:r>
            <a:r>
              <a:rPr lang="en-US" sz="2160" b="1" i="0" u="none" strike="noStrike" baseline="0" dirty="0" smtClean="0">
                <a:solidFill>
                  <a:srgbClr val="C00000"/>
                </a:solidFill>
                <a:effectLst>
                  <a:outerShdw blurRad="50800" dist="38100" algn="tr" rotWithShape="0">
                    <a:prstClr val="black">
                      <a:alpha val="40000"/>
                    </a:prstClr>
                  </a:outerShdw>
                </a:effectLst>
              </a:rPr>
              <a:t> ) </a:t>
            </a:r>
            <a:r>
              <a:rPr lang="en-US" sz="2160" b="1" i="0" u="none" strike="noStrike" baseline="0" dirty="0" err="1" smtClean="0">
                <a:solidFill>
                  <a:srgbClr val="C00000"/>
                </a:solidFill>
                <a:effectLst>
                  <a:outerShdw blurRad="50800" dist="38100" algn="tr" rotWithShape="0">
                    <a:prstClr val="black">
                      <a:alpha val="40000"/>
                    </a:prstClr>
                  </a:outerShdw>
                </a:effectLst>
              </a:rPr>
              <a:t>ou</a:t>
            </a:r>
            <a:r>
              <a:rPr lang="en-US" sz="2160" b="1" i="0" u="none" strike="noStrike" baseline="0" dirty="0" smtClean="0">
                <a:solidFill>
                  <a:srgbClr val="C00000"/>
                </a:solidFill>
                <a:effectLst>
                  <a:outerShdw blurRad="50800" dist="38100" algn="tr" rotWithShape="0">
                    <a:prstClr val="black">
                      <a:alpha val="40000"/>
                    </a:prstClr>
                  </a:outerShdw>
                </a:effectLst>
              </a:rPr>
              <a:t> Normal</a:t>
            </a:r>
            <a:endParaRPr lang="en-US" dirty="0">
              <a:solidFill>
                <a:srgbClr val="C00000"/>
              </a:solidFill>
            </a:endParaRPr>
          </a:p>
        </c:rich>
      </c:tx>
      <c:layout>
        <c:manualLayout>
          <c:xMode val="edge"/>
          <c:yMode val="edge"/>
          <c:x val="0.29772642550116013"/>
          <c:y val="3.2105067452815661E-2"/>
        </c:manualLayout>
      </c:layout>
    </c:title>
    <c:view3D>
      <c:perspective val="30"/>
    </c:view3D>
    <c:plotArea>
      <c:layout/>
      <c:bar3DChart>
        <c:barDir val="col"/>
        <c:grouping val="clustered"/>
        <c:ser>
          <c:idx val="0"/>
          <c:order val="0"/>
          <c:tx>
            <c:strRef>
              <c:f>Feuil1!$B$1</c:f>
              <c:strCache>
                <c:ptCount val="1"/>
                <c:pt idx="0">
                  <c:v>Colonne1</c:v>
                </c:pt>
              </c:strCache>
            </c:strRef>
          </c:tx>
          <c:dPt>
            <c:idx val="1"/>
            <c:spPr>
              <a:solidFill>
                <a:schemeClr val="accent2">
                  <a:lumMod val="50000"/>
                </a:schemeClr>
              </a:solidFill>
              <a:effectLst>
                <a:outerShdw blurRad="50800" dist="38100" dir="5400000" algn="t" rotWithShape="0">
                  <a:prstClr val="black">
                    <a:alpha val="40000"/>
                  </a:prstClr>
                </a:outerShdw>
              </a:effectLst>
            </c:spPr>
          </c:dPt>
          <c:cat>
            <c:strRef>
              <c:f>Feuil1!$A$2:$A$3</c:f>
              <c:strCache>
                <c:ptCount val="2"/>
                <c:pt idx="0">
                  <c:v>D Faible</c:v>
                </c:pt>
                <c:pt idx="1">
                  <c:v>D Normal</c:v>
                </c:pt>
              </c:strCache>
            </c:strRef>
          </c:cat>
          <c:val>
            <c:numRef>
              <c:f>Feuil1!$B$2:$B$3</c:f>
              <c:numCache>
                <c:formatCode>General</c:formatCode>
                <c:ptCount val="2"/>
                <c:pt idx="0">
                  <c:v>4</c:v>
                </c:pt>
                <c:pt idx="1">
                  <c:v>256</c:v>
                </c:pt>
              </c:numCache>
            </c:numRef>
          </c:val>
        </c:ser>
        <c:gapWidth val="100"/>
        <c:shape val="box"/>
        <c:axId val="146553088"/>
        <c:axId val="145676160"/>
        <c:axId val="0"/>
      </c:bar3DChart>
      <c:catAx>
        <c:axId val="146553088"/>
        <c:scaling>
          <c:orientation val="minMax"/>
        </c:scaling>
        <c:axPos val="b"/>
        <c:tickLblPos val="nextTo"/>
        <c:crossAx val="145676160"/>
        <c:auto val="1"/>
        <c:lblAlgn val="ctr"/>
        <c:lblOffset val="100"/>
      </c:catAx>
      <c:valAx>
        <c:axId val="145676160"/>
        <c:scaling>
          <c:orientation val="minMax"/>
        </c:scaling>
        <c:axPos val="l"/>
        <c:majorGridlines/>
        <c:numFmt formatCode="General" sourceLinked="1"/>
        <c:tickLblPos val="nextTo"/>
        <c:crossAx val="146553088"/>
        <c:crossBetween val="between"/>
      </c:valAx>
    </c:plotArea>
    <c:legend>
      <c:legendPos val="r"/>
      <c:layout/>
    </c:legend>
    <c:plotVisOnly val="1"/>
  </c:chart>
  <c:txPr>
    <a:bodyPr/>
    <a:lstStyle/>
    <a:p>
      <a:pPr>
        <a:defRPr sz="1800"/>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style val="9"/>
  <c:chart>
    <c:title>
      <c:tx>
        <c:rich>
          <a:bodyPr/>
          <a:lstStyle/>
          <a:p>
            <a:pPr>
              <a:defRPr/>
            </a:pPr>
            <a:r>
              <a:rPr lang="fr-FR" sz="2160" b="1" i="0" u="none" strike="noStrike" baseline="0" dirty="0" smtClean="0">
                <a:solidFill>
                  <a:srgbClr val="C00000"/>
                </a:solidFill>
              </a:rPr>
              <a:t>Répartition des sujets selon le groupage RH après le TIA</a:t>
            </a:r>
            <a:endParaRPr lang="fr-FR" dirty="0">
              <a:solidFill>
                <a:srgbClr val="C00000"/>
              </a:solidFill>
            </a:endParaRPr>
          </a:p>
        </c:rich>
      </c:tx>
      <c:layout/>
    </c:title>
    <c:view3D>
      <c:perspective val="30"/>
    </c:view3D>
    <c:plotArea>
      <c:layout/>
      <c:bar3DChart>
        <c:barDir val="col"/>
        <c:grouping val="stacked"/>
        <c:ser>
          <c:idx val="0"/>
          <c:order val="0"/>
          <c:tx>
            <c:strRef>
              <c:f>Feuil1!$B$1</c:f>
              <c:strCache>
                <c:ptCount val="1"/>
                <c:pt idx="0">
                  <c:v>RH et rh</c:v>
                </c:pt>
              </c:strCache>
            </c:strRef>
          </c:tx>
          <c:spPr>
            <a:solidFill>
              <a:schemeClr val="accent2">
                <a:lumMod val="50000"/>
              </a:schemeClr>
            </a:solidFill>
          </c:spPr>
          <c:dPt>
            <c:idx val="0"/>
            <c:spPr>
              <a:solidFill>
                <a:schemeClr val="accent2">
                  <a:lumMod val="50000"/>
                </a:schemeClr>
              </a:solidFill>
              <a:ln>
                <a:solidFill>
                  <a:schemeClr val="tx1"/>
                </a:solidFill>
              </a:ln>
            </c:spPr>
          </c:dPt>
          <c:dPt>
            <c:idx val="1"/>
            <c:spPr>
              <a:solidFill>
                <a:srgbClr val="002060"/>
              </a:solidFill>
              <a:ln>
                <a:solidFill>
                  <a:schemeClr val="tx1"/>
                </a:solidFill>
              </a:ln>
            </c:spPr>
          </c:dPt>
          <c:cat>
            <c:strRef>
              <c:f>Feuil1!$A$2:$A$3</c:f>
              <c:strCache>
                <c:ptCount val="2"/>
                <c:pt idx="0">
                  <c:v>Rh: -1</c:v>
                </c:pt>
                <c:pt idx="1">
                  <c:v>Rh: 1</c:v>
                </c:pt>
              </c:strCache>
            </c:strRef>
          </c:cat>
          <c:val>
            <c:numRef>
              <c:f>Feuil1!$B$2:$B$3</c:f>
              <c:numCache>
                <c:formatCode>General</c:formatCode>
                <c:ptCount val="2"/>
                <c:pt idx="0">
                  <c:v>256</c:v>
                </c:pt>
                <c:pt idx="1">
                  <c:v>991</c:v>
                </c:pt>
              </c:numCache>
            </c:numRef>
          </c:val>
        </c:ser>
        <c:gapWidth val="75"/>
        <c:shape val="box"/>
        <c:axId val="162030336"/>
        <c:axId val="162031872"/>
        <c:axId val="0"/>
      </c:bar3DChart>
      <c:catAx>
        <c:axId val="162030336"/>
        <c:scaling>
          <c:orientation val="minMax"/>
        </c:scaling>
        <c:axPos val="b"/>
        <c:majorTickMark val="none"/>
        <c:tickLblPos val="nextTo"/>
        <c:crossAx val="162031872"/>
        <c:crosses val="autoZero"/>
        <c:auto val="1"/>
        <c:lblAlgn val="ctr"/>
        <c:lblOffset val="100"/>
      </c:catAx>
      <c:valAx>
        <c:axId val="162031872"/>
        <c:scaling>
          <c:orientation val="minMax"/>
        </c:scaling>
        <c:axPos val="l"/>
        <c:majorGridlines/>
        <c:numFmt formatCode="General" sourceLinked="1"/>
        <c:majorTickMark val="none"/>
        <c:tickLblPos val="nextTo"/>
        <c:crossAx val="162030336"/>
        <c:crosses val="autoZero"/>
        <c:crossBetween val="between"/>
      </c:valAx>
    </c:plotArea>
    <c:legend>
      <c:legendPos val="b"/>
      <c:layout/>
    </c:legend>
    <c:plotVisOnly val="1"/>
  </c:chart>
  <c:txPr>
    <a:bodyPr/>
    <a:lstStyle/>
    <a:p>
      <a:pPr>
        <a:defRPr sz="1800"/>
      </a:pPr>
      <a:endParaRPr lang="fr-F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1015E9-D962-4AC1-B53F-EC441EC22014}" type="datetimeFigureOut">
              <a:rPr lang="fr-FR" smtClean="0"/>
              <a:pPr/>
              <a:t>20/05/2020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32738C-1E59-44BD-87E8-565D1F37AAC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C1CF8CF-898C-4CB8-A97F-88FC61D87CEF}" type="slidenum">
              <a:rPr lang="fr-FR" smtClean="0"/>
              <a:pPr/>
              <a:t>16</a:t>
            </a:fld>
            <a:endParaRPr lang="fr-FR"/>
          </a:p>
        </p:txBody>
      </p:sp>
    </p:spTree>
    <p:extLst>
      <p:ext uri="{BB962C8B-B14F-4D97-AF65-F5344CB8AC3E}">
        <p14:creationId xmlns:p14="http://schemas.microsoft.com/office/powerpoint/2010/main" xmlns="" val="144746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Zidi les </a:t>
            </a:r>
            <a:r>
              <a:rPr lang="fr-FR" dirty="0" err="1"/>
              <a:t>titr</a:t>
            </a:r>
            <a:r>
              <a:rPr lang="fr-FR" dirty="0"/>
              <a:t> </a:t>
            </a:r>
            <a:r>
              <a:rPr lang="fr-FR" dirty="0" err="1"/>
              <a:t>katbi</a:t>
            </a:r>
            <a:r>
              <a:rPr lang="fr-FR" dirty="0"/>
              <a:t> figure : w </a:t>
            </a:r>
            <a:r>
              <a:rPr lang="fr-FR" dirty="0" err="1"/>
              <a:t>diri</a:t>
            </a:r>
            <a:r>
              <a:rPr lang="fr-FR" baseline="0" dirty="0"/>
              <a:t> </a:t>
            </a:r>
            <a:r>
              <a:rPr lang="fr-FR" baseline="0" dirty="0" err="1"/>
              <a:t>titr</a:t>
            </a:r>
            <a:r>
              <a:rPr lang="fr-FR" baseline="0" dirty="0"/>
              <a:t> bah </a:t>
            </a:r>
            <a:r>
              <a:rPr lang="fr-FR" baseline="0" dirty="0" err="1"/>
              <a:t>yjik</a:t>
            </a:r>
            <a:r>
              <a:rPr lang="fr-FR" baseline="0" dirty="0"/>
              <a:t> </a:t>
            </a:r>
            <a:r>
              <a:rPr lang="fr-FR" baseline="0" dirty="0" err="1"/>
              <a:t>comontr</a:t>
            </a:r>
            <a:r>
              <a:rPr lang="fr-FR" baseline="0" dirty="0"/>
              <a:t> 3la la photo </a:t>
            </a:r>
            <a:r>
              <a:rPr lang="fr-FR" baseline="0" dirty="0" err="1"/>
              <a:t>sahal</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7C1CF8CF-898C-4CB8-A97F-88FC61D87CEF}" type="slidenum">
              <a:rPr lang="fr-FR" smtClean="0"/>
              <a:pPr/>
              <a:t>17</a:t>
            </a:fld>
            <a:endParaRPr lang="fr-FR"/>
          </a:p>
        </p:txBody>
      </p:sp>
    </p:spTree>
    <p:extLst>
      <p:ext uri="{BB962C8B-B14F-4D97-AF65-F5344CB8AC3E}">
        <p14:creationId xmlns:p14="http://schemas.microsoft.com/office/powerpoint/2010/main" xmlns="" val="242622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Zidi les </a:t>
            </a:r>
            <a:r>
              <a:rPr lang="fr-FR" dirty="0" err="1"/>
              <a:t>titr</a:t>
            </a:r>
            <a:r>
              <a:rPr lang="fr-FR" dirty="0"/>
              <a:t> </a:t>
            </a:r>
            <a:r>
              <a:rPr lang="fr-FR" dirty="0" err="1"/>
              <a:t>katbi</a:t>
            </a:r>
            <a:r>
              <a:rPr lang="fr-FR" dirty="0"/>
              <a:t> figure : w </a:t>
            </a:r>
            <a:r>
              <a:rPr lang="fr-FR" dirty="0" err="1"/>
              <a:t>diri</a:t>
            </a:r>
            <a:r>
              <a:rPr lang="fr-FR" baseline="0" dirty="0"/>
              <a:t> </a:t>
            </a:r>
            <a:r>
              <a:rPr lang="fr-FR" baseline="0" dirty="0" err="1"/>
              <a:t>titr</a:t>
            </a:r>
            <a:r>
              <a:rPr lang="fr-FR" baseline="0" dirty="0"/>
              <a:t> bah </a:t>
            </a:r>
            <a:r>
              <a:rPr lang="fr-FR" baseline="0" dirty="0" err="1"/>
              <a:t>yjik</a:t>
            </a:r>
            <a:r>
              <a:rPr lang="fr-FR" baseline="0" dirty="0"/>
              <a:t> </a:t>
            </a:r>
            <a:r>
              <a:rPr lang="fr-FR" baseline="0" dirty="0" err="1"/>
              <a:t>comontr</a:t>
            </a:r>
            <a:r>
              <a:rPr lang="fr-FR" baseline="0" dirty="0"/>
              <a:t> 3la la photo </a:t>
            </a:r>
            <a:r>
              <a:rPr lang="fr-FR" baseline="0" dirty="0" err="1"/>
              <a:t>sahal</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7C1CF8CF-898C-4CB8-A97F-88FC61D87CEF}" type="slidenum">
              <a:rPr lang="fr-FR" smtClean="0"/>
              <a:pPr/>
              <a:t>18</a:t>
            </a:fld>
            <a:endParaRPr lang="fr-FR"/>
          </a:p>
        </p:txBody>
      </p:sp>
    </p:spTree>
    <p:extLst>
      <p:ext uri="{BB962C8B-B14F-4D97-AF65-F5344CB8AC3E}">
        <p14:creationId xmlns="" xmlns:p14="http://schemas.microsoft.com/office/powerpoint/2010/main" val="242622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2DD06D-CCD4-41D3-ADBC-2CCB1ACA88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6A40DF3-B6D6-49DD-AFE3-083B00CE46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151F65E-42F2-4486-A491-2303A88F4434}"/>
              </a:ext>
            </a:extLst>
          </p:cNvPr>
          <p:cNvSpPr>
            <a:spLocks noGrp="1"/>
          </p:cNvSpPr>
          <p:nvPr>
            <p:ph type="dt" sz="half" idx="10"/>
          </p:nvPr>
        </p:nvSpPr>
        <p:spPr/>
        <p:txBody>
          <a:bodyPr/>
          <a:lstStyle/>
          <a:p>
            <a:fld id="{84227008-8852-494C-A646-1A9BA51F7802}" type="datetimeFigureOut">
              <a:rPr lang="en-US" smtClean="0"/>
              <a:pPr/>
              <a:t>5/20/2020</a:t>
            </a:fld>
            <a:endParaRPr lang="en-US"/>
          </a:p>
        </p:txBody>
      </p:sp>
      <p:sp>
        <p:nvSpPr>
          <p:cNvPr id="5" name="Footer Placeholder 4">
            <a:extLst>
              <a:ext uri="{FF2B5EF4-FFF2-40B4-BE49-F238E27FC236}">
                <a16:creationId xmlns:a16="http://schemas.microsoft.com/office/drawing/2014/main" xmlns="" id="{F97D4E40-BA0A-49FC-BE9D-142546F54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DEC573-0F3C-46D7-B505-A825BA8C9072}"/>
              </a:ext>
            </a:extLst>
          </p:cNvPr>
          <p:cNvSpPr>
            <a:spLocks noGrp="1"/>
          </p:cNvSpPr>
          <p:nvPr>
            <p:ph type="sldNum" sz="quarter" idx="12"/>
          </p:nvPr>
        </p:nvSpPr>
        <p:spPr/>
        <p:txBody>
          <a:bodyPr/>
          <a:lstStyle/>
          <a:p>
            <a:fld id="{EBF070DB-F519-47BB-BFAA-CF5DB2BD7297}" type="slidenum">
              <a:rPr lang="en-US" smtClean="0"/>
              <a:pPr/>
              <a:t>‹N°›</a:t>
            </a:fld>
            <a:endParaRPr lang="en-US"/>
          </a:p>
        </p:txBody>
      </p:sp>
    </p:spTree>
    <p:extLst>
      <p:ext uri="{BB962C8B-B14F-4D97-AF65-F5344CB8AC3E}">
        <p14:creationId xmlns:p14="http://schemas.microsoft.com/office/powerpoint/2010/main" xmlns="" val="336592936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6EFEA-C85C-402A-AAD2-6E1A95A480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7896273-5916-4543-B811-8928632541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B82B23B-9B7E-42AF-BE0C-485DCF5A920A}"/>
              </a:ext>
            </a:extLst>
          </p:cNvPr>
          <p:cNvSpPr>
            <a:spLocks noGrp="1"/>
          </p:cNvSpPr>
          <p:nvPr>
            <p:ph type="dt" sz="half" idx="10"/>
          </p:nvPr>
        </p:nvSpPr>
        <p:spPr/>
        <p:txBody>
          <a:bodyPr/>
          <a:lstStyle/>
          <a:p>
            <a:fld id="{84227008-8852-494C-A646-1A9BA51F7802}" type="datetimeFigureOut">
              <a:rPr lang="en-US" smtClean="0"/>
              <a:pPr/>
              <a:t>5/20/2020</a:t>
            </a:fld>
            <a:endParaRPr lang="en-US"/>
          </a:p>
        </p:txBody>
      </p:sp>
      <p:sp>
        <p:nvSpPr>
          <p:cNvPr id="5" name="Footer Placeholder 4">
            <a:extLst>
              <a:ext uri="{FF2B5EF4-FFF2-40B4-BE49-F238E27FC236}">
                <a16:creationId xmlns:a16="http://schemas.microsoft.com/office/drawing/2014/main" xmlns="" id="{A232541D-D626-40F0-90A2-424D812ED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82DE98D-8D7F-41BA-B2BF-AFB9891B113B}"/>
              </a:ext>
            </a:extLst>
          </p:cNvPr>
          <p:cNvSpPr>
            <a:spLocks noGrp="1"/>
          </p:cNvSpPr>
          <p:nvPr>
            <p:ph type="sldNum" sz="quarter" idx="12"/>
          </p:nvPr>
        </p:nvSpPr>
        <p:spPr/>
        <p:txBody>
          <a:bodyPr/>
          <a:lstStyle/>
          <a:p>
            <a:fld id="{EBF070DB-F519-47BB-BFAA-CF5DB2BD7297}" type="slidenum">
              <a:rPr lang="en-US" smtClean="0"/>
              <a:pPr/>
              <a:t>‹N°›</a:t>
            </a:fld>
            <a:endParaRPr lang="en-US"/>
          </a:p>
        </p:txBody>
      </p:sp>
    </p:spTree>
    <p:extLst>
      <p:ext uri="{BB962C8B-B14F-4D97-AF65-F5344CB8AC3E}">
        <p14:creationId xmlns:p14="http://schemas.microsoft.com/office/powerpoint/2010/main" xmlns="" val="413061800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367B28D-3D63-4331-A37C-9184C5AF8F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D3DF43F-A066-4EAE-9875-30B6DED8C9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FA52EE-29B0-4FD3-95C3-05BAA1D79584}"/>
              </a:ext>
            </a:extLst>
          </p:cNvPr>
          <p:cNvSpPr>
            <a:spLocks noGrp="1"/>
          </p:cNvSpPr>
          <p:nvPr>
            <p:ph type="dt" sz="half" idx="10"/>
          </p:nvPr>
        </p:nvSpPr>
        <p:spPr/>
        <p:txBody>
          <a:bodyPr/>
          <a:lstStyle/>
          <a:p>
            <a:fld id="{84227008-8852-494C-A646-1A9BA51F7802}" type="datetimeFigureOut">
              <a:rPr lang="en-US" smtClean="0"/>
              <a:pPr/>
              <a:t>5/20/2020</a:t>
            </a:fld>
            <a:endParaRPr lang="en-US"/>
          </a:p>
        </p:txBody>
      </p:sp>
      <p:sp>
        <p:nvSpPr>
          <p:cNvPr id="5" name="Footer Placeholder 4">
            <a:extLst>
              <a:ext uri="{FF2B5EF4-FFF2-40B4-BE49-F238E27FC236}">
                <a16:creationId xmlns:a16="http://schemas.microsoft.com/office/drawing/2014/main" xmlns="" id="{46E51203-3002-432C-9BBB-25BB9FBEB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A163D8-7270-4FE1-A666-9A66A62AF524}"/>
              </a:ext>
            </a:extLst>
          </p:cNvPr>
          <p:cNvSpPr>
            <a:spLocks noGrp="1"/>
          </p:cNvSpPr>
          <p:nvPr>
            <p:ph type="sldNum" sz="quarter" idx="12"/>
          </p:nvPr>
        </p:nvSpPr>
        <p:spPr/>
        <p:txBody>
          <a:bodyPr/>
          <a:lstStyle/>
          <a:p>
            <a:fld id="{EBF070DB-F519-47BB-BFAA-CF5DB2BD7297}" type="slidenum">
              <a:rPr lang="en-US" smtClean="0"/>
              <a:pPr/>
              <a:t>‹N°›</a:t>
            </a:fld>
            <a:endParaRPr lang="en-US"/>
          </a:p>
        </p:txBody>
      </p:sp>
    </p:spTree>
    <p:extLst>
      <p:ext uri="{BB962C8B-B14F-4D97-AF65-F5344CB8AC3E}">
        <p14:creationId xmlns:p14="http://schemas.microsoft.com/office/powerpoint/2010/main" xmlns="" val="99186997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11AF6-6AE1-464C-9ACC-520E9CA3C6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1CF0A8E-5D41-443D-AB14-03397B0378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B173FF-73F9-4E2B-BA98-28F895BE50EE}"/>
              </a:ext>
            </a:extLst>
          </p:cNvPr>
          <p:cNvSpPr>
            <a:spLocks noGrp="1"/>
          </p:cNvSpPr>
          <p:nvPr>
            <p:ph type="dt" sz="half" idx="10"/>
          </p:nvPr>
        </p:nvSpPr>
        <p:spPr/>
        <p:txBody>
          <a:bodyPr/>
          <a:lstStyle/>
          <a:p>
            <a:fld id="{84227008-8852-494C-A646-1A9BA51F7802}" type="datetimeFigureOut">
              <a:rPr lang="en-US" smtClean="0"/>
              <a:pPr/>
              <a:t>5/20/2020</a:t>
            </a:fld>
            <a:endParaRPr lang="en-US"/>
          </a:p>
        </p:txBody>
      </p:sp>
      <p:sp>
        <p:nvSpPr>
          <p:cNvPr id="5" name="Footer Placeholder 4">
            <a:extLst>
              <a:ext uri="{FF2B5EF4-FFF2-40B4-BE49-F238E27FC236}">
                <a16:creationId xmlns:a16="http://schemas.microsoft.com/office/drawing/2014/main" xmlns="" id="{71A0D0AA-5DAA-4C1C-A891-0D672B9B7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DEA599-5BB8-47BE-A4FA-E81870762235}"/>
              </a:ext>
            </a:extLst>
          </p:cNvPr>
          <p:cNvSpPr>
            <a:spLocks noGrp="1"/>
          </p:cNvSpPr>
          <p:nvPr>
            <p:ph type="sldNum" sz="quarter" idx="12"/>
          </p:nvPr>
        </p:nvSpPr>
        <p:spPr/>
        <p:txBody>
          <a:bodyPr/>
          <a:lstStyle/>
          <a:p>
            <a:fld id="{EBF070DB-F519-47BB-BFAA-CF5DB2BD7297}" type="slidenum">
              <a:rPr lang="en-US" smtClean="0"/>
              <a:pPr/>
              <a:t>‹N°›</a:t>
            </a:fld>
            <a:endParaRPr lang="en-US"/>
          </a:p>
        </p:txBody>
      </p:sp>
    </p:spTree>
    <p:extLst>
      <p:ext uri="{BB962C8B-B14F-4D97-AF65-F5344CB8AC3E}">
        <p14:creationId xmlns:p14="http://schemas.microsoft.com/office/powerpoint/2010/main" xmlns="" val="309792754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59EACC-F586-4B71-9DBA-2F9FA9A8FD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52694FD-E519-44D0-9CA7-CC493CF4F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7C4A103-861B-4F66-BC55-9B5CA9A5AD3B}"/>
              </a:ext>
            </a:extLst>
          </p:cNvPr>
          <p:cNvSpPr>
            <a:spLocks noGrp="1"/>
          </p:cNvSpPr>
          <p:nvPr>
            <p:ph type="dt" sz="half" idx="10"/>
          </p:nvPr>
        </p:nvSpPr>
        <p:spPr/>
        <p:txBody>
          <a:bodyPr/>
          <a:lstStyle/>
          <a:p>
            <a:fld id="{84227008-8852-494C-A646-1A9BA51F7802}" type="datetimeFigureOut">
              <a:rPr lang="en-US" smtClean="0"/>
              <a:pPr/>
              <a:t>5/20/2020</a:t>
            </a:fld>
            <a:endParaRPr lang="en-US"/>
          </a:p>
        </p:txBody>
      </p:sp>
      <p:sp>
        <p:nvSpPr>
          <p:cNvPr id="5" name="Footer Placeholder 4">
            <a:extLst>
              <a:ext uri="{FF2B5EF4-FFF2-40B4-BE49-F238E27FC236}">
                <a16:creationId xmlns:a16="http://schemas.microsoft.com/office/drawing/2014/main" xmlns="" id="{8173AFAC-ED14-4B36-B0A1-A76EB8613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6F090D1-104A-4D83-A674-C87FB31E8ED3}"/>
              </a:ext>
            </a:extLst>
          </p:cNvPr>
          <p:cNvSpPr>
            <a:spLocks noGrp="1"/>
          </p:cNvSpPr>
          <p:nvPr>
            <p:ph type="sldNum" sz="quarter" idx="12"/>
          </p:nvPr>
        </p:nvSpPr>
        <p:spPr/>
        <p:txBody>
          <a:bodyPr/>
          <a:lstStyle/>
          <a:p>
            <a:fld id="{EBF070DB-F519-47BB-BFAA-CF5DB2BD7297}" type="slidenum">
              <a:rPr lang="en-US" smtClean="0"/>
              <a:pPr/>
              <a:t>‹N°›</a:t>
            </a:fld>
            <a:endParaRPr lang="en-US"/>
          </a:p>
        </p:txBody>
      </p:sp>
    </p:spTree>
    <p:extLst>
      <p:ext uri="{BB962C8B-B14F-4D97-AF65-F5344CB8AC3E}">
        <p14:creationId xmlns:p14="http://schemas.microsoft.com/office/powerpoint/2010/main" xmlns="" val="335887486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B2FB6-6106-4381-AB50-5C3EA5E58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B7BC67-433E-4C7D-96E4-C79D31493D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C8AA1D6-B87D-4D7A-9891-8F22A9FBF1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00751F2-42FE-42B2-BDF0-8D1A0F6DB788}"/>
              </a:ext>
            </a:extLst>
          </p:cNvPr>
          <p:cNvSpPr>
            <a:spLocks noGrp="1"/>
          </p:cNvSpPr>
          <p:nvPr>
            <p:ph type="dt" sz="half" idx="10"/>
          </p:nvPr>
        </p:nvSpPr>
        <p:spPr/>
        <p:txBody>
          <a:bodyPr/>
          <a:lstStyle/>
          <a:p>
            <a:fld id="{84227008-8852-494C-A646-1A9BA51F7802}" type="datetimeFigureOut">
              <a:rPr lang="en-US" smtClean="0"/>
              <a:pPr/>
              <a:t>5/20/2020</a:t>
            </a:fld>
            <a:endParaRPr lang="en-US"/>
          </a:p>
        </p:txBody>
      </p:sp>
      <p:sp>
        <p:nvSpPr>
          <p:cNvPr id="6" name="Footer Placeholder 5">
            <a:extLst>
              <a:ext uri="{FF2B5EF4-FFF2-40B4-BE49-F238E27FC236}">
                <a16:creationId xmlns:a16="http://schemas.microsoft.com/office/drawing/2014/main" xmlns="" id="{326E073B-60FB-4159-BDE6-349BAE968A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3A969E-CFE8-4188-AB03-84D1FC32708F}"/>
              </a:ext>
            </a:extLst>
          </p:cNvPr>
          <p:cNvSpPr>
            <a:spLocks noGrp="1"/>
          </p:cNvSpPr>
          <p:nvPr>
            <p:ph type="sldNum" sz="quarter" idx="12"/>
          </p:nvPr>
        </p:nvSpPr>
        <p:spPr/>
        <p:txBody>
          <a:bodyPr/>
          <a:lstStyle/>
          <a:p>
            <a:fld id="{EBF070DB-F519-47BB-BFAA-CF5DB2BD7297}" type="slidenum">
              <a:rPr lang="en-US" smtClean="0"/>
              <a:pPr/>
              <a:t>‹N°›</a:t>
            </a:fld>
            <a:endParaRPr lang="en-US"/>
          </a:p>
        </p:txBody>
      </p:sp>
    </p:spTree>
    <p:extLst>
      <p:ext uri="{BB962C8B-B14F-4D97-AF65-F5344CB8AC3E}">
        <p14:creationId xmlns:p14="http://schemas.microsoft.com/office/powerpoint/2010/main" xmlns="" val="103082353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59060B-E184-46A9-9E85-549825115D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FBA3565-F38C-470F-8858-BC2932031C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7F8D1FE-6677-478E-972A-3C76D2C291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C75ADF8-BEAA-41C8-B7B6-62A76A0552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E19C20D-A0B6-463C-AB5B-8CF48DC27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E6EC350-06D7-4D5B-ADD1-E759886A5B73}"/>
              </a:ext>
            </a:extLst>
          </p:cNvPr>
          <p:cNvSpPr>
            <a:spLocks noGrp="1"/>
          </p:cNvSpPr>
          <p:nvPr>
            <p:ph type="dt" sz="half" idx="10"/>
          </p:nvPr>
        </p:nvSpPr>
        <p:spPr/>
        <p:txBody>
          <a:bodyPr/>
          <a:lstStyle/>
          <a:p>
            <a:fld id="{84227008-8852-494C-A646-1A9BA51F7802}" type="datetimeFigureOut">
              <a:rPr lang="en-US" smtClean="0"/>
              <a:pPr/>
              <a:t>5/20/2020</a:t>
            </a:fld>
            <a:endParaRPr lang="en-US"/>
          </a:p>
        </p:txBody>
      </p:sp>
      <p:sp>
        <p:nvSpPr>
          <p:cNvPr id="8" name="Footer Placeholder 7">
            <a:extLst>
              <a:ext uri="{FF2B5EF4-FFF2-40B4-BE49-F238E27FC236}">
                <a16:creationId xmlns:a16="http://schemas.microsoft.com/office/drawing/2014/main" xmlns="" id="{0275C319-F5F4-4F9C-BF4A-E4092340E0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7B60A6C-325B-450E-B3E4-FEE524C3C1C5}"/>
              </a:ext>
            </a:extLst>
          </p:cNvPr>
          <p:cNvSpPr>
            <a:spLocks noGrp="1"/>
          </p:cNvSpPr>
          <p:nvPr>
            <p:ph type="sldNum" sz="quarter" idx="12"/>
          </p:nvPr>
        </p:nvSpPr>
        <p:spPr/>
        <p:txBody>
          <a:bodyPr/>
          <a:lstStyle/>
          <a:p>
            <a:fld id="{EBF070DB-F519-47BB-BFAA-CF5DB2BD7297}" type="slidenum">
              <a:rPr lang="en-US" smtClean="0"/>
              <a:pPr/>
              <a:t>‹N°›</a:t>
            </a:fld>
            <a:endParaRPr lang="en-US"/>
          </a:p>
        </p:txBody>
      </p:sp>
    </p:spTree>
    <p:extLst>
      <p:ext uri="{BB962C8B-B14F-4D97-AF65-F5344CB8AC3E}">
        <p14:creationId xmlns:p14="http://schemas.microsoft.com/office/powerpoint/2010/main" xmlns="" val="230373506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33C49-2D5D-4AAA-9415-29295DEC33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A7011F-A2B8-4787-A2CF-C4729B616B61}"/>
              </a:ext>
            </a:extLst>
          </p:cNvPr>
          <p:cNvSpPr>
            <a:spLocks noGrp="1"/>
          </p:cNvSpPr>
          <p:nvPr>
            <p:ph type="dt" sz="half" idx="10"/>
          </p:nvPr>
        </p:nvSpPr>
        <p:spPr/>
        <p:txBody>
          <a:bodyPr/>
          <a:lstStyle/>
          <a:p>
            <a:fld id="{84227008-8852-494C-A646-1A9BA51F7802}" type="datetimeFigureOut">
              <a:rPr lang="en-US" smtClean="0"/>
              <a:pPr/>
              <a:t>5/20/2020</a:t>
            </a:fld>
            <a:endParaRPr lang="en-US"/>
          </a:p>
        </p:txBody>
      </p:sp>
      <p:sp>
        <p:nvSpPr>
          <p:cNvPr id="4" name="Footer Placeholder 3">
            <a:extLst>
              <a:ext uri="{FF2B5EF4-FFF2-40B4-BE49-F238E27FC236}">
                <a16:creationId xmlns:a16="http://schemas.microsoft.com/office/drawing/2014/main" xmlns="" id="{9BBECE9B-BD8E-4B2D-A85F-1AF626E82E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C48F625-340F-4A1C-8804-2A57DDD059BA}"/>
              </a:ext>
            </a:extLst>
          </p:cNvPr>
          <p:cNvSpPr>
            <a:spLocks noGrp="1"/>
          </p:cNvSpPr>
          <p:nvPr>
            <p:ph type="sldNum" sz="quarter" idx="12"/>
          </p:nvPr>
        </p:nvSpPr>
        <p:spPr/>
        <p:txBody>
          <a:bodyPr/>
          <a:lstStyle/>
          <a:p>
            <a:fld id="{EBF070DB-F519-47BB-BFAA-CF5DB2BD7297}" type="slidenum">
              <a:rPr lang="en-US" smtClean="0"/>
              <a:pPr/>
              <a:t>‹N°›</a:t>
            </a:fld>
            <a:endParaRPr lang="en-US"/>
          </a:p>
        </p:txBody>
      </p:sp>
    </p:spTree>
    <p:extLst>
      <p:ext uri="{BB962C8B-B14F-4D97-AF65-F5344CB8AC3E}">
        <p14:creationId xmlns:p14="http://schemas.microsoft.com/office/powerpoint/2010/main" xmlns="" val="138355036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E7187CD-6924-4648-98E2-1AA591C7B8D3}"/>
              </a:ext>
            </a:extLst>
          </p:cNvPr>
          <p:cNvSpPr>
            <a:spLocks noGrp="1"/>
          </p:cNvSpPr>
          <p:nvPr>
            <p:ph type="dt" sz="half" idx="10"/>
          </p:nvPr>
        </p:nvSpPr>
        <p:spPr/>
        <p:txBody>
          <a:bodyPr/>
          <a:lstStyle/>
          <a:p>
            <a:fld id="{84227008-8852-494C-A646-1A9BA51F7802}" type="datetimeFigureOut">
              <a:rPr lang="en-US" smtClean="0"/>
              <a:pPr/>
              <a:t>5/20/2020</a:t>
            </a:fld>
            <a:endParaRPr lang="en-US"/>
          </a:p>
        </p:txBody>
      </p:sp>
      <p:sp>
        <p:nvSpPr>
          <p:cNvPr id="3" name="Footer Placeholder 2">
            <a:extLst>
              <a:ext uri="{FF2B5EF4-FFF2-40B4-BE49-F238E27FC236}">
                <a16:creationId xmlns:a16="http://schemas.microsoft.com/office/drawing/2014/main" xmlns="" id="{65FB6D58-EC38-4728-9750-151D83B255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7B79C38-185D-4709-93AF-CC7868D6C9A6}"/>
              </a:ext>
            </a:extLst>
          </p:cNvPr>
          <p:cNvSpPr>
            <a:spLocks noGrp="1"/>
          </p:cNvSpPr>
          <p:nvPr>
            <p:ph type="sldNum" sz="quarter" idx="12"/>
          </p:nvPr>
        </p:nvSpPr>
        <p:spPr/>
        <p:txBody>
          <a:bodyPr/>
          <a:lstStyle/>
          <a:p>
            <a:fld id="{EBF070DB-F519-47BB-BFAA-CF5DB2BD7297}" type="slidenum">
              <a:rPr lang="en-US" smtClean="0"/>
              <a:pPr/>
              <a:t>‹N°›</a:t>
            </a:fld>
            <a:endParaRPr lang="en-US"/>
          </a:p>
        </p:txBody>
      </p:sp>
    </p:spTree>
    <p:extLst>
      <p:ext uri="{BB962C8B-B14F-4D97-AF65-F5344CB8AC3E}">
        <p14:creationId xmlns:p14="http://schemas.microsoft.com/office/powerpoint/2010/main" xmlns="" val="3705857456"/>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FC9A6C-35A8-4EAA-A03B-BCD63786F3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E11B9F1-2284-4429-A0B2-863E2BA16A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A23ABD3-84ED-47DC-B947-C97C8D9CA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67E6651-838F-4544-8AF6-F82A3F4C7194}"/>
              </a:ext>
            </a:extLst>
          </p:cNvPr>
          <p:cNvSpPr>
            <a:spLocks noGrp="1"/>
          </p:cNvSpPr>
          <p:nvPr>
            <p:ph type="dt" sz="half" idx="10"/>
          </p:nvPr>
        </p:nvSpPr>
        <p:spPr/>
        <p:txBody>
          <a:bodyPr/>
          <a:lstStyle/>
          <a:p>
            <a:fld id="{84227008-8852-494C-A646-1A9BA51F7802}" type="datetimeFigureOut">
              <a:rPr lang="en-US" smtClean="0"/>
              <a:pPr/>
              <a:t>5/20/2020</a:t>
            </a:fld>
            <a:endParaRPr lang="en-US"/>
          </a:p>
        </p:txBody>
      </p:sp>
      <p:sp>
        <p:nvSpPr>
          <p:cNvPr id="6" name="Footer Placeholder 5">
            <a:extLst>
              <a:ext uri="{FF2B5EF4-FFF2-40B4-BE49-F238E27FC236}">
                <a16:creationId xmlns:a16="http://schemas.microsoft.com/office/drawing/2014/main" xmlns="" id="{B75FDA38-B546-46DE-B551-F339E789A6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DFADF0B-1E9D-4695-85B8-3A5FA21DC2EC}"/>
              </a:ext>
            </a:extLst>
          </p:cNvPr>
          <p:cNvSpPr>
            <a:spLocks noGrp="1"/>
          </p:cNvSpPr>
          <p:nvPr>
            <p:ph type="sldNum" sz="quarter" idx="12"/>
          </p:nvPr>
        </p:nvSpPr>
        <p:spPr/>
        <p:txBody>
          <a:bodyPr/>
          <a:lstStyle/>
          <a:p>
            <a:fld id="{EBF070DB-F519-47BB-BFAA-CF5DB2BD7297}" type="slidenum">
              <a:rPr lang="en-US" smtClean="0"/>
              <a:pPr/>
              <a:t>‹N°›</a:t>
            </a:fld>
            <a:endParaRPr lang="en-US"/>
          </a:p>
        </p:txBody>
      </p:sp>
    </p:spTree>
    <p:extLst>
      <p:ext uri="{BB962C8B-B14F-4D97-AF65-F5344CB8AC3E}">
        <p14:creationId xmlns:p14="http://schemas.microsoft.com/office/powerpoint/2010/main" xmlns="" val="3092872297"/>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4A009D-DC93-4464-AFCD-BE7AF4D27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BA37B77-52CB-4169-B9DA-F3AD398BA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CEDA5E8-F635-4FEC-A094-5D15BC58D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637647D-2859-40E6-9FC8-302B04E4BC85}"/>
              </a:ext>
            </a:extLst>
          </p:cNvPr>
          <p:cNvSpPr>
            <a:spLocks noGrp="1"/>
          </p:cNvSpPr>
          <p:nvPr>
            <p:ph type="dt" sz="half" idx="10"/>
          </p:nvPr>
        </p:nvSpPr>
        <p:spPr/>
        <p:txBody>
          <a:bodyPr/>
          <a:lstStyle/>
          <a:p>
            <a:fld id="{84227008-8852-494C-A646-1A9BA51F7802}" type="datetimeFigureOut">
              <a:rPr lang="en-US" smtClean="0"/>
              <a:pPr/>
              <a:t>5/20/2020</a:t>
            </a:fld>
            <a:endParaRPr lang="en-US"/>
          </a:p>
        </p:txBody>
      </p:sp>
      <p:sp>
        <p:nvSpPr>
          <p:cNvPr id="6" name="Footer Placeholder 5">
            <a:extLst>
              <a:ext uri="{FF2B5EF4-FFF2-40B4-BE49-F238E27FC236}">
                <a16:creationId xmlns:a16="http://schemas.microsoft.com/office/drawing/2014/main" xmlns="" id="{4253561A-483E-4306-938A-3DB8FDC7D2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E6B70A6-00BE-471C-92D5-D4FA97CCA2B4}"/>
              </a:ext>
            </a:extLst>
          </p:cNvPr>
          <p:cNvSpPr>
            <a:spLocks noGrp="1"/>
          </p:cNvSpPr>
          <p:nvPr>
            <p:ph type="sldNum" sz="quarter" idx="12"/>
          </p:nvPr>
        </p:nvSpPr>
        <p:spPr/>
        <p:txBody>
          <a:bodyPr/>
          <a:lstStyle/>
          <a:p>
            <a:fld id="{EBF070DB-F519-47BB-BFAA-CF5DB2BD7297}" type="slidenum">
              <a:rPr lang="en-US" smtClean="0"/>
              <a:pPr/>
              <a:t>‹N°›</a:t>
            </a:fld>
            <a:endParaRPr lang="en-US"/>
          </a:p>
        </p:txBody>
      </p:sp>
    </p:spTree>
    <p:extLst>
      <p:ext uri="{BB962C8B-B14F-4D97-AF65-F5344CB8AC3E}">
        <p14:creationId xmlns:p14="http://schemas.microsoft.com/office/powerpoint/2010/main" xmlns="" val="208118583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7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0D3891A-7720-4214-833C-083C48D349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396A135-50E6-4C37-AE45-46715AC42A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37F2B-BDD1-436C-B3D1-5FAA7FB31C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27008-8852-494C-A646-1A9BA51F7802}" type="datetimeFigureOut">
              <a:rPr lang="en-US" smtClean="0"/>
              <a:pPr/>
              <a:t>5/20/2020</a:t>
            </a:fld>
            <a:endParaRPr lang="en-US"/>
          </a:p>
        </p:txBody>
      </p:sp>
      <p:sp>
        <p:nvSpPr>
          <p:cNvPr id="5" name="Footer Placeholder 4">
            <a:extLst>
              <a:ext uri="{FF2B5EF4-FFF2-40B4-BE49-F238E27FC236}">
                <a16:creationId xmlns:a16="http://schemas.microsoft.com/office/drawing/2014/main" xmlns="" id="{45E1AB83-5F9C-4982-BCA4-FB663660AA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D52E3BD-39DA-4521-BF6A-097B83CB01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070DB-F519-47BB-BFAA-CF5DB2BD7297}" type="slidenum">
              <a:rPr lang="en-US" smtClean="0"/>
              <a:pPr/>
              <a:t>‹N°›</a:t>
            </a:fld>
            <a:endParaRPr lang="en-US"/>
          </a:p>
        </p:txBody>
      </p:sp>
    </p:spTree>
    <p:extLst>
      <p:ext uri="{BB962C8B-B14F-4D97-AF65-F5344CB8AC3E}">
        <p14:creationId xmlns:p14="http://schemas.microsoft.com/office/powerpoint/2010/main" xmlns="" val="3758005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file:///C:\Users\hp\Downloads\videoplayback_uCrPv6vL_psP1.mp4"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277394"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Pngtree—bismillah_3654406.png"/>
          <p:cNvPicPr>
            <a:picLocks noChangeAspect="1"/>
          </p:cNvPicPr>
          <p:nvPr/>
        </p:nvPicPr>
        <p:blipFill>
          <a:blip r:embed="rId3" cstate="print">
            <a:duotone>
              <a:schemeClr val="accent6">
                <a:shade val="45000"/>
                <a:satMod val="135000"/>
              </a:schemeClr>
              <a:prstClr val="white"/>
            </a:duotone>
          </a:blip>
          <a:stretch>
            <a:fillRect/>
          </a:stretch>
        </p:blipFill>
        <p:spPr>
          <a:xfrm>
            <a:off x="6544481" y="990474"/>
            <a:ext cx="4576353" cy="4576353"/>
          </a:xfrm>
          <a:prstGeom prst="rect">
            <a:avLst/>
          </a:prstGeom>
        </p:spPr>
      </p:pic>
      <p:pic>
        <p:nvPicPr>
          <p:cNvPr id="5" name="videoplayback_uCrPv6vL_psP1.mp4">
            <a:hlinkClick r:id="" action="ppaction://media"/>
          </p:cNvPr>
          <p:cNvPicPr>
            <a:picLocks noRot="1" noChangeAspect="1"/>
          </p:cNvPicPr>
          <p:nvPr>
            <a:videoFile r:link="rId1"/>
          </p:nvPr>
        </p:nvPicPr>
        <p:blipFill>
          <a:blip r:embed="rId4"/>
          <a:stretch>
            <a:fillRect/>
          </a:stretch>
        </p:blipFill>
        <p:spPr>
          <a:xfrm>
            <a:off x="608582" y="1593667"/>
            <a:ext cx="4010304" cy="3735980"/>
          </a:xfrm>
          <a:prstGeom prst="rect">
            <a:avLst/>
          </a:prstGeom>
          <a:ln>
            <a:noFill/>
          </a:ln>
          <a:effectLst>
            <a:softEdge rad="112500"/>
          </a:effectLst>
        </p:spPr>
      </p:pic>
      <p:pic>
        <p:nvPicPr>
          <p:cNvPr id="8" name="Image 7" descr="science-lab-research-tests.jpg"/>
          <p:cNvPicPr>
            <a:picLocks noChangeAspect="1"/>
          </p:cNvPicPr>
          <p:nvPr/>
        </p:nvPicPr>
        <p:blipFill>
          <a:blip r:embed="rId5" cstate="print"/>
          <a:stretch>
            <a:fillRect/>
          </a:stretch>
        </p:blipFill>
        <p:spPr>
          <a:xfrm>
            <a:off x="1375642" y="1619789"/>
            <a:ext cx="2472000" cy="3708000"/>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7" presetClass="entr" presetSubtype="4"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0" fill="hold"/>
                                        <p:tgtEl>
                                          <p:spTgt spid="7"/>
                                        </p:tgtEl>
                                        <p:attrNameLst>
                                          <p:attrName>ppt_x</p:attrName>
                                        </p:attrNameLst>
                                      </p:cBhvr>
                                      <p:tavLst>
                                        <p:tav tm="0">
                                          <p:val>
                                            <p:strVal val="#ppt_x"/>
                                          </p:val>
                                        </p:tav>
                                        <p:tav tm="100000">
                                          <p:val>
                                            <p:strVal val="#ppt_x"/>
                                          </p:val>
                                        </p:tav>
                                      </p:tavLst>
                                    </p:anim>
                                    <p:anim calcmode="lin" valueType="num">
                                      <p:cBhvr additive="base">
                                        <p:cTn id="10"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2591"/>
            <a:ext cx="12192000" cy="1325563"/>
          </a:xfrm>
          <a:solidFill>
            <a:srgbClr val="8A0000"/>
          </a:solidFill>
        </p:spPr>
        <p:txBody>
          <a:bodyPr/>
          <a:lstStyle/>
          <a:p>
            <a:pPr algn="ctr">
              <a:buFont typeface="Wingdings" pitchFamily="2" charset="2"/>
              <a:buChar char="v"/>
            </a:pPr>
            <a:r>
              <a:rPr lang="fr-FR" i="1" dirty="0" smtClean="0">
                <a:solidFill>
                  <a:schemeClr val="bg1"/>
                </a:solidFill>
              </a:rPr>
              <a:t>PARTIE THEORIQUE</a:t>
            </a:r>
            <a:endParaRPr lang="fr-FR" i="1" dirty="0">
              <a:solidFill>
                <a:schemeClr val="bg1"/>
              </a:solidFill>
            </a:endParaRPr>
          </a:p>
        </p:txBody>
      </p:sp>
      <p:sp>
        <p:nvSpPr>
          <p:cNvPr id="6" name="Oval 21">
            <a:extLst>
              <a:ext uri="{FF2B5EF4-FFF2-40B4-BE49-F238E27FC236}">
                <a16:creationId xmlns:a16="http://schemas.microsoft.com/office/drawing/2014/main" xmlns="" id="{6E22B37A-CCC7-4E5B-82F9-79A278CAA082}"/>
              </a:ext>
            </a:extLst>
          </p:cNvPr>
          <p:cNvSpPr/>
          <p:nvPr/>
        </p:nvSpPr>
        <p:spPr>
          <a:xfrm>
            <a:off x="11025443" y="415714"/>
            <a:ext cx="728158" cy="728158"/>
          </a:xfrm>
          <a:prstGeom prst="ellipse">
            <a:avLst/>
          </a:prstGeom>
          <a:solidFill>
            <a:srgbClr val="0036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p:cNvSpPr txBox="1"/>
          <p:nvPr/>
        </p:nvSpPr>
        <p:spPr>
          <a:xfrm>
            <a:off x="11155681" y="587829"/>
            <a:ext cx="574766" cy="400110"/>
          </a:xfrm>
          <a:prstGeom prst="rect">
            <a:avLst/>
          </a:prstGeom>
          <a:noFill/>
        </p:spPr>
        <p:txBody>
          <a:bodyPr wrap="square" rtlCol="0">
            <a:spAutoFit/>
          </a:bodyPr>
          <a:lstStyle/>
          <a:p>
            <a:r>
              <a:rPr lang="fr-FR" sz="2000" b="1" dirty="0" smtClean="0">
                <a:solidFill>
                  <a:schemeClr val="bg1"/>
                </a:solidFill>
              </a:rPr>
              <a:t>05</a:t>
            </a:r>
            <a:endParaRPr lang="fr-FR" b="1"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lgn="ctr"/>
            <a:r>
              <a:rPr lang="fr-FR" sz="4000" b="1" dirty="0" smtClean="0">
                <a:solidFill>
                  <a:srgbClr val="002060"/>
                </a:solidFill>
                <a:latin typeface="+mn-lt"/>
              </a:rPr>
              <a:t>LE DON DU SANG </a:t>
            </a:r>
            <a:endParaRPr lang="fr-FR" sz="4000" dirty="0">
              <a:solidFill>
                <a:srgbClr val="002060"/>
              </a:solidFill>
              <a:latin typeface="+mn-lt"/>
            </a:endParaRPr>
          </a:p>
        </p:txBody>
      </p:sp>
      <p:sp>
        <p:nvSpPr>
          <p:cNvPr id="3" name="Espace réservé du contenu 2"/>
          <p:cNvSpPr>
            <a:spLocks noGrp="1"/>
          </p:cNvSpPr>
          <p:nvPr>
            <p:ph idx="1"/>
          </p:nvPr>
        </p:nvSpPr>
        <p:spPr/>
        <p:txBody>
          <a:bodyPr/>
          <a:lstStyle/>
          <a:p>
            <a:pPr>
              <a:buNone/>
            </a:pPr>
            <a:r>
              <a:rPr lang="fr-FR" dirty="0" smtClean="0">
                <a:latin typeface="+mj-lt"/>
              </a:rPr>
              <a:t>Le don du sang est volontaire, bénévole, anonyme et exclut de tout commerce, les prélèvements s’effectuent sur des donneurs de 18 à 68 ans sans aucune autre condition discriminatoire que d’être en bonne santé. Il existe sous plusieurs formes, la forme la plus courante est le don de sang total. La quantité prélevée est en fonction du poids du donneur, la limite basse est de 55 Kg, car la loi demande de ne pas prélever plus de 8 ml/kg, or ou prend au minimum 400 ml.</a:t>
            </a:r>
            <a:r>
              <a:rPr lang="fr-FR" baseline="30000" dirty="0" smtClean="0">
                <a:latin typeface="+mj-lt"/>
              </a:rPr>
              <a:t>1</a:t>
            </a:r>
            <a:endParaRPr lang="fr-FR" dirty="0" smtClean="0">
              <a:latin typeface="+mj-lt"/>
            </a:endParaRPr>
          </a:p>
          <a:p>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409406" y="561704"/>
            <a:ext cx="4976949" cy="1580606"/>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1642"/>
                </a:solidFill>
              </a:rPr>
              <a:t>Les risques de la transfusion </a:t>
            </a:r>
            <a:endParaRPr lang="fr-FR" sz="2800" dirty="0" smtClean="0">
              <a:solidFill>
                <a:srgbClr val="001642"/>
              </a:solidFill>
            </a:endParaRPr>
          </a:p>
        </p:txBody>
      </p:sp>
      <p:sp>
        <p:nvSpPr>
          <p:cNvPr id="5" name="Larme 4"/>
          <p:cNvSpPr/>
          <p:nvPr/>
        </p:nvSpPr>
        <p:spPr>
          <a:xfrm>
            <a:off x="457198" y="2455817"/>
            <a:ext cx="3600000" cy="1980000"/>
          </a:xfrm>
          <a:prstGeom prst="teardrop">
            <a:avLst/>
          </a:prstGeom>
          <a:noFill/>
          <a:ln w="28575">
            <a:solidFill>
              <a:srgbClr val="AF3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Les accidents de surcharge:</a:t>
            </a:r>
            <a:endParaRPr lang="fr-FR" sz="1600" dirty="0" smtClean="0">
              <a:solidFill>
                <a:schemeClr val="tx1"/>
              </a:solidFill>
            </a:endParaRPr>
          </a:p>
          <a:p>
            <a:pPr>
              <a:buFont typeface="Wingdings" pitchFamily="2" charset="2"/>
              <a:buChar char="v"/>
            </a:pPr>
            <a:r>
              <a:rPr lang="fr-FR" sz="1600" b="1" dirty="0" smtClean="0">
                <a:solidFill>
                  <a:schemeClr val="tx1"/>
                </a:solidFill>
              </a:rPr>
              <a:t>Précoces : </a:t>
            </a:r>
            <a:r>
              <a:rPr lang="fr-FR" sz="1600" dirty="0" smtClean="0">
                <a:solidFill>
                  <a:schemeClr val="tx1"/>
                </a:solidFill>
              </a:rPr>
              <a:t>OAP.</a:t>
            </a:r>
          </a:p>
          <a:p>
            <a:pPr lvl="0">
              <a:buFont typeface="Wingdings" pitchFamily="2" charset="2"/>
              <a:buChar char="v"/>
            </a:pPr>
            <a:r>
              <a:rPr lang="fr-FR" sz="1600" b="1" dirty="0" smtClean="0">
                <a:solidFill>
                  <a:schemeClr val="tx1"/>
                </a:solidFill>
              </a:rPr>
              <a:t>Tardifs : </a:t>
            </a:r>
            <a:r>
              <a:rPr lang="fr-FR" sz="1600" dirty="0" err="1" smtClean="0">
                <a:solidFill>
                  <a:schemeClr val="tx1"/>
                </a:solidFill>
              </a:rPr>
              <a:t>hématochromatose</a:t>
            </a:r>
            <a:r>
              <a:rPr lang="fr-FR" sz="1600" dirty="0" smtClean="0">
                <a:solidFill>
                  <a:schemeClr val="tx1"/>
                </a:solidFill>
              </a:rPr>
              <a:t>.</a:t>
            </a:r>
            <a:endParaRPr lang="fr-FR" sz="1600" dirty="0">
              <a:solidFill>
                <a:schemeClr val="tx1"/>
              </a:solidFill>
            </a:endParaRPr>
          </a:p>
        </p:txBody>
      </p:sp>
      <p:sp>
        <p:nvSpPr>
          <p:cNvPr id="6" name="Larme 5"/>
          <p:cNvSpPr/>
          <p:nvPr/>
        </p:nvSpPr>
        <p:spPr>
          <a:xfrm>
            <a:off x="3631475" y="4193179"/>
            <a:ext cx="4608000" cy="2448000"/>
          </a:xfrm>
          <a:prstGeom prst="teardrop">
            <a:avLst/>
          </a:prstGeom>
          <a:solidFill>
            <a:srgbClr val="CA070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bg1"/>
                </a:solidFill>
              </a:rPr>
              <a:t>Les accidents immunologiques :</a:t>
            </a:r>
            <a:endParaRPr lang="fr-FR" dirty="0" smtClean="0">
              <a:solidFill>
                <a:schemeClr val="bg1"/>
              </a:solidFill>
            </a:endParaRPr>
          </a:p>
          <a:p>
            <a:pPr lvl="0">
              <a:buFont typeface="Wingdings" pitchFamily="2" charset="2"/>
              <a:buChar char="v"/>
            </a:pPr>
            <a:r>
              <a:rPr lang="fr-FR" b="1" dirty="0" smtClean="0">
                <a:solidFill>
                  <a:schemeClr val="bg1"/>
                </a:solidFill>
              </a:rPr>
              <a:t>Précoces : </a:t>
            </a:r>
            <a:r>
              <a:rPr lang="fr-FR" dirty="0" smtClean="0">
                <a:solidFill>
                  <a:schemeClr val="bg1"/>
                </a:solidFill>
              </a:rPr>
              <a:t>choc hémolytique, frisson hyperthermie.</a:t>
            </a:r>
          </a:p>
          <a:p>
            <a:pPr lvl="0">
              <a:buFont typeface="Wingdings" pitchFamily="2" charset="2"/>
              <a:buChar char="v"/>
            </a:pPr>
            <a:r>
              <a:rPr lang="fr-FR" b="1" dirty="0" smtClean="0">
                <a:solidFill>
                  <a:schemeClr val="bg1"/>
                </a:solidFill>
              </a:rPr>
              <a:t>Tardifs : </a:t>
            </a:r>
            <a:r>
              <a:rPr lang="fr-FR" dirty="0" smtClean="0">
                <a:solidFill>
                  <a:schemeClr val="bg1"/>
                </a:solidFill>
              </a:rPr>
              <a:t>allo-immunisation, ictère retardé.</a:t>
            </a:r>
          </a:p>
          <a:p>
            <a:pPr algn="ctr"/>
            <a:endParaRPr lang="fr-FR" dirty="0">
              <a:solidFill>
                <a:schemeClr val="tx1"/>
              </a:solidFill>
            </a:endParaRPr>
          </a:p>
        </p:txBody>
      </p:sp>
      <p:sp>
        <p:nvSpPr>
          <p:cNvPr id="7" name="Larme 6"/>
          <p:cNvSpPr/>
          <p:nvPr/>
        </p:nvSpPr>
        <p:spPr>
          <a:xfrm>
            <a:off x="7920445" y="2381792"/>
            <a:ext cx="3600000" cy="1980000"/>
          </a:xfrm>
          <a:prstGeom prst="teardrop">
            <a:avLst/>
          </a:prstGeom>
          <a:noFill/>
          <a:ln w="28575">
            <a:solidFill>
              <a:srgbClr val="AF3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Les accidents infectieux:</a:t>
            </a:r>
            <a:endParaRPr lang="fr-FR" sz="1600" dirty="0" smtClean="0">
              <a:solidFill>
                <a:schemeClr val="tx1"/>
              </a:solidFill>
            </a:endParaRPr>
          </a:p>
          <a:p>
            <a:pPr>
              <a:buFont typeface="Wingdings" pitchFamily="2" charset="2"/>
              <a:buChar char="v"/>
            </a:pPr>
            <a:r>
              <a:rPr lang="fr-FR" sz="1600" b="1" dirty="0" smtClean="0">
                <a:solidFill>
                  <a:schemeClr val="tx1"/>
                </a:solidFill>
              </a:rPr>
              <a:t>Précoces : </a:t>
            </a:r>
            <a:r>
              <a:rPr lang="fr-FR" sz="1600" dirty="0" smtClean="0">
                <a:solidFill>
                  <a:schemeClr val="tx1"/>
                </a:solidFill>
              </a:rPr>
              <a:t>choc endotoxinique.</a:t>
            </a:r>
          </a:p>
          <a:p>
            <a:pPr>
              <a:buFont typeface="Wingdings" pitchFamily="2" charset="2"/>
              <a:buChar char="v"/>
            </a:pPr>
            <a:r>
              <a:rPr lang="fr-FR" sz="1600" b="1" dirty="0" smtClean="0">
                <a:solidFill>
                  <a:schemeClr val="tx1"/>
                </a:solidFill>
              </a:rPr>
              <a:t>Tardifs : </a:t>
            </a:r>
            <a:r>
              <a:rPr lang="fr-FR" sz="1600" dirty="0" smtClean="0">
                <a:solidFill>
                  <a:schemeClr val="tx1"/>
                </a:solidFill>
              </a:rPr>
              <a:t>HIV, HCV, HBV</a:t>
            </a:r>
            <a:r>
              <a:rPr lang="fr-FR" dirty="0" smtClean="0">
                <a:solidFill>
                  <a:schemeClr val="tx1"/>
                </a:solidFill>
              </a:rPr>
              <a:t>.</a:t>
            </a:r>
          </a:p>
          <a:p>
            <a:pPr algn="ctr"/>
            <a:endParaRPr lang="fr-FR" dirty="0">
              <a:solidFill>
                <a:schemeClr val="tx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Top)">
                                      <p:cBhvr>
                                        <p:cTn id="12" dur="500"/>
                                        <p:tgtEl>
                                          <p:spTgt spid="5"/>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Top)">
                                      <p:cBhvr>
                                        <p:cTn id="15" dur="500"/>
                                        <p:tgtEl>
                                          <p:spTgt spid="7"/>
                                        </p:tgtEl>
                                      </p:cBhvr>
                                    </p:animEffect>
                                  </p:childTnLst>
                                </p:cTn>
                              </p:par>
                            </p:childTnLst>
                          </p:cTn>
                        </p:par>
                        <p:par>
                          <p:cTn id="16" fill="hold">
                            <p:stCondLst>
                              <p:cond delay="1000"/>
                            </p:stCondLst>
                            <p:childTnLst>
                              <p:par>
                                <p:cTn id="17" presetID="1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To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smtClean="0">
                <a:solidFill>
                  <a:srgbClr val="002060"/>
                </a:solidFill>
                <a:latin typeface="+mn-lt"/>
              </a:rPr>
              <a:t>DÉFINITION </a:t>
            </a:r>
            <a:endParaRPr lang="fr-FR" sz="4000" dirty="0">
              <a:solidFill>
                <a:srgbClr val="002060"/>
              </a:solidFill>
              <a:latin typeface="+mn-lt"/>
            </a:endParaRPr>
          </a:p>
        </p:txBody>
      </p:sp>
      <p:sp>
        <p:nvSpPr>
          <p:cNvPr id="3" name="Espace réservé du contenu 2"/>
          <p:cNvSpPr>
            <a:spLocks noGrp="1"/>
          </p:cNvSpPr>
          <p:nvPr>
            <p:ph idx="1"/>
          </p:nvPr>
        </p:nvSpPr>
        <p:spPr>
          <a:xfrm>
            <a:off x="838200" y="2022577"/>
            <a:ext cx="10515600" cy="3266880"/>
          </a:xfrm>
        </p:spPr>
        <p:txBody>
          <a:bodyPr>
            <a:normAutofit/>
          </a:bodyPr>
          <a:lstStyle/>
          <a:p>
            <a:pPr>
              <a:buNone/>
            </a:pPr>
            <a:r>
              <a:rPr lang="fr-FR" sz="2400" dirty="0" smtClean="0">
                <a:latin typeface="+mj-lt"/>
              </a:rPr>
              <a:t>Système Rh (ISBT004 ou Rhésus) est un système </a:t>
            </a:r>
            <a:r>
              <a:rPr lang="fr-FR" sz="2400" dirty="0" err="1" smtClean="0">
                <a:latin typeface="+mj-lt"/>
              </a:rPr>
              <a:t>allotypique</a:t>
            </a:r>
            <a:r>
              <a:rPr lang="fr-FR" sz="2400" dirty="0" smtClean="0">
                <a:latin typeface="+mj-lt"/>
              </a:rPr>
              <a:t> de groupe sanguin érythrocytaire défini par deux gènes-allèles </a:t>
            </a:r>
            <a:r>
              <a:rPr lang="fr-FR" sz="2400" b="1" i="1" dirty="0" smtClean="0">
                <a:latin typeface="+mj-lt"/>
              </a:rPr>
              <a:t>RHD </a:t>
            </a:r>
            <a:r>
              <a:rPr lang="fr-FR" sz="2400" dirty="0" smtClean="0">
                <a:latin typeface="+mj-lt"/>
              </a:rPr>
              <a:t>et </a:t>
            </a:r>
            <a:r>
              <a:rPr lang="fr-FR" sz="2400" b="1" i="1" dirty="0" smtClean="0">
                <a:latin typeface="+mj-lt"/>
              </a:rPr>
              <a:t>RHCE </a:t>
            </a:r>
            <a:r>
              <a:rPr lang="fr-FR" sz="2400" dirty="0" smtClean="0">
                <a:latin typeface="+mj-lt"/>
              </a:rPr>
              <a:t>localisés sur le chromosome 1p34-36, qui déterminent plus de 59 antigènes identifiés dont les cinq principaux sont :</a:t>
            </a:r>
          </a:p>
          <a:p>
            <a:pPr lvl="0">
              <a:buNone/>
            </a:pPr>
            <a:r>
              <a:rPr lang="fr-FR" sz="2400" dirty="0" smtClean="0">
                <a:latin typeface="+mj-lt"/>
              </a:rPr>
              <a:t>L'antigène RHI (ou rhésus standard D) et son absence RH : -1.</a:t>
            </a:r>
          </a:p>
          <a:p>
            <a:pPr lvl="0">
              <a:buNone/>
            </a:pPr>
            <a:r>
              <a:rPr lang="fr-FR" sz="2400" dirty="0" smtClean="0">
                <a:latin typeface="+mj-lt"/>
              </a:rPr>
              <a:t>Et deux couples d'antigènes antithétiques RH2/RH4 (C/c) et RI-13/R145 (E/e).</a:t>
            </a:r>
          </a:p>
          <a:p>
            <a:pPr>
              <a:buNone/>
            </a:pPr>
            <a:r>
              <a:rPr lang="fr-FR" sz="2400" dirty="0" smtClean="0">
                <a:latin typeface="+mj-lt"/>
              </a:rPr>
              <a:t>L'allèle silencieux </a:t>
            </a:r>
            <a:r>
              <a:rPr lang="fr-FR" sz="2400" i="1" dirty="0" smtClean="0">
                <a:latin typeface="+mj-lt"/>
              </a:rPr>
              <a:t>d </a:t>
            </a:r>
            <a:r>
              <a:rPr lang="fr-FR" sz="2400" dirty="0" smtClean="0">
                <a:latin typeface="+mj-lt"/>
              </a:rPr>
              <a:t>est responsable de la négation d'expression de l'antigène standard D : RH : -1.</a:t>
            </a:r>
          </a:p>
          <a:p>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e 55"/>
          <p:cNvGrpSpPr/>
          <p:nvPr/>
        </p:nvGrpSpPr>
        <p:grpSpPr>
          <a:xfrm>
            <a:off x="3733635" y="2149231"/>
            <a:ext cx="1980000" cy="3152201"/>
            <a:chOff x="8876051" y="1896679"/>
            <a:chExt cx="1984258" cy="3152201"/>
          </a:xfrm>
        </p:grpSpPr>
        <p:grpSp>
          <p:nvGrpSpPr>
            <p:cNvPr id="57" name="Groupe 19"/>
            <p:cNvGrpSpPr/>
            <p:nvPr/>
          </p:nvGrpSpPr>
          <p:grpSpPr>
            <a:xfrm>
              <a:off x="8880309" y="2348880"/>
              <a:ext cx="1980000" cy="2700000"/>
              <a:chOff x="2410858" y="707446"/>
              <a:chExt cx="1439456" cy="3663982"/>
            </a:xfrm>
            <a:noFill/>
          </p:grpSpPr>
          <p:sp>
            <p:nvSpPr>
              <p:cNvPr id="60" name="Rectangle 21"/>
              <p:cNvSpPr/>
              <p:nvPr/>
            </p:nvSpPr>
            <p:spPr>
              <a:xfrm>
                <a:off x="2410858" y="707446"/>
                <a:ext cx="1439456" cy="3663982"/>
              </a:xfrm>
              <a:prstGeom prst="roundRect">
                <a:avLst/>
              </a:prstGeo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199136" tIns="254870" rIns="199136" bIns="199136" numCol="1" spcCol="1270" anchor="t" anchorCtr="0">
                <a:noAutofit/>
              </a:bodyPr>
              <a:lstStyle/>
              <a:p>
                <a:pPr marL="228600" lvl="1" indent="-228600" algn="l" defTabSz="977900">
                  <a:lnSpc>
                    <a:spcPct val="90000"/>
                  </a:lnSpc>
                  <a:spcBef>
                    <a:spcPct val="0"/>
                  </a:spcBef>
                  <a:spcAft>
                    <a:spcPct val="15000"/>
                  </a:spcAft>
                  <a:buChar char="••"/>
                </a:pPr>
                <a:endParaRPr lang="fr-FR" sz="2200" kern="1200">
                  <a:ln w="19050">
                    <a:solidFill>
                      <a:schemeClr val="tx1"/>
                    </a:solidFill>
                  </a:ln>
                </a:endParaRPr>
              </a:p>
              <a:p>
                <a:pPr marL="228600" lvl="1" indent="-228600" algn="l" defTabSz="977900">
                  <a:lnSpc>
                    <a:spcPct val="90000"/>
                  </a:lnSpc>
                  <a:spcBef>
                    <a:spcPct val="0"/>
                  </a:spcBef>
                  <a:spcAft>
                    <a:spcPct val="15000"/>
                  </a:spcAft>
                  <a:buChar char="••"/>
                </a:pPr>
                <a:endParaRPr lang="fr-FR" sz="2200" kern="1200">
                  <a:ln w="19050">
                    <a:solidFill>
                      <a:schemeClr val="tx1"/>
                    </a:solidFill>
                  </a:ln>
                </a:endParaRPr>
              </a:p>
            </p:txBody>
          </p:sp>
          <p:sp>
            <p:nvSpPr>
              <p:cNvPr id="59" name="Rectangle 20"/>
              <p:cNvSpPr/>
              <p:nvPr/>
            </p:nvSpPr>
            <p:spPr>
              <a:xfrm>
                <a:off x="2410858" y="707446"/>
                <a:ext cx="1439456" cy="3663982"/>
              </a:xfrm>
              <a:prstGeom prst="roundRect">
                <a:avLst/>
              </a:prstGeom>
              <a:grpFill/>
              <a:ln w="28575">
                <a:solidFill>
                  <a:schemeClr val="tx1"/>
                </a:solidFill>
              </a:ln>
            </p:spPr>
            <p:style>
              <a:lnRef idx="2">
                <a:schemeClr val="accent1"/>
              </a:lnRef>
              <a:fillRef idx="1">
                <a:schemeClr val="lt1"/>
              </a:fillRef>
              <a:effectRef idx="0">
                <a:schemeClr val="accent1"/>
              </a:effectRef>
              <a:fontRef idx="minor">
                <a:schemeClr val="dk1"/>
              </a:fontRef>
            </p:style>
          </p:sp>
        </p:grpSp>
        <p:sp>
          <p:nvSpPr>
            <p:cNvPr id="58" name="Rogner un rectangle avec un coin du même côté 57"/>
            <p:cNvSpPr/>
            <p:nvPr/>
          </p:nvSpPr>
          <p:spPr>
            <a:xfrm>
              <a:off x="8876051" y="1896679"/>
              <a:ext cx="1980000" cy="900000"/>
            </a:xfrm>
            <a:prstGeom prst="snip2SameRect">
              <a:avLst/>
            </a:prstGeom>
            <a:solidFill>
              <a:schemeClr val="accent1">
                <a:lumMod val="40000"/>
                <a:lumOff val="60000"/>
              </a:schemeClr>
            </a:solidFill>
            <a:ln w="6350">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lvl="0" algn="ctr">
                <a:buNone/>
              </a:pPr>
              <a:r>
                <a:rPr lang="fr-FR" sz="2400" b="1" dirty="0" smtClean="0">
                  <a:solidFill>
                    <a:schemeClr val="bg1"/>
                  </a:solidFill>
                  <a:cs typeface="Times New Roman" pitchFamily="18" charset="0"/>
                </a:rPr>
                <a:t>DCE </a:t>
              </a:r>
            </a:p>
            <a:p>
              <a:pPr lvl="0" algn="ctr">
                <a:buNone/>
              </a:pPr>
              <a:r>
                <a:rPr lang="fr-FR" sz="2400" b="1" dirty="0" err="1" smtClean="0">
                  <a:solidFill>
                    <a:schemeClr val="bg1"/>
                  </a:solidFill>
                  <a:cs typeface="Times New Roman" pitchFamily="18" charset="0"/>
                </a:rPr>
                <a:t>dce</a:t>
              </a:r>
              <a:endParaRPr lang="fr-FR" sz="2400" dirty="0">
                <a:solidFill>
                  <a:schemeClr val="bg1"/>
                </a:solidFill>
                <a:cs typeface="Times New Roman" pitchFamily="18" charset="0"/>
              </a:endParaRPr>
            </a:p>
          </p:txBody>
        </p:sp>
      </p:grpSp>
      <p:grpSp>
        <p:nvGrpSpPr>
          <p:cNvPr id="51" name="Groupe 50"/>
          <p:cNvGrpSpPr/>
          <p:nvPr/>
        </p:nvGrpSpPr>
        <p:grpSpPr>
          <a:xfrm>
            <a:off x="1112333" y="2140518"/>
            <a:ext cx="1984258" cy="3152201"/>
            <a:chOff x="8876051" y="1896679"/>
            <a:chExt cx="1984258" cy="3152201"/>
          </a:xfrm>
        </p:grpSpPr>
        <p:grpSp>
          <p:nvGrpSpPr>
            <p:cNvPr id="52" name="Groupe 19"/>
            <p:cNvGrpSpPr/>
            <p:nvPr/>
          </p:nvGrpSpPr>
          <p:grpSpPr>
            <a:xfrm>
              <a:off x="8880309" y="2348880"/>
              <a:ext cx="1980000" cy="2700000"/>
              <a:chOff x="2410858" y="707446"/>
              <a:chExt cx="1439456" cy="3663982"/>
            </a:xfrm>
            <a:noFill/>
          </p:grpSpPr>
          <p:sp>
            <p:nvSpPr>
              <p:cNvPr id="54" name="Rectangle 20"/>
              <p:cNvSpPr/>
              <p:nvPr/>
            </p:nvSpPr>
            <p:spPr>
              <a:xfrm>
                <a:off x="2410858" y="707446"/>
                <a:ext cx="1439456" cy="3663982"/>
              </a:xfrm>
              <a:prstGeom prst="roundRect">
                <a:avLst/>
              </a:prstGeom>
              <a:grpFill/>
              <a:ln w="28575">
                <a:solidFill>
                  <a:schemeClr val="tx1"/>
                </a:solidFill>
              </a:ln>
            </p:spPr>
            <p:style>
              <a:lnRef idx="2">
                <a:schemeClr val="accent1"/>
              </a:lnRef>
              <a:fillRef idx="1">
                <a:schemeClr val="lt1"/>
              </a:fillRef>
              <a:effectRef idx="0">
                <a:schemeClr val="accent1"/>
              </a:effectRef>
              <a:fontRef idx="minor">
                <a:schemeClr val="dk1"/>
              </a:fontRef>
            </p:style>
          </p:sp>
          <p:sp>
            <p:nvSpPr>
              <p:cNvPr id="55" name="Rectangle 21"/>
              <p:cNvSpPr/>
              <p:nvPr/>
            </p:nvSpPr>
            <p:spPr>
              <a:xfrm>
                <a:off x="2410858" y="707446"/>
                <a:ext cx="1439456" cy="3663982"/>
              </a:xfrm>
              <a:prstGeom prst="roundRect">
                <a:avLst/>
              </a:prstGeo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199136" tIns="254870" rIns="199136" bIns="199136" numCol="1" spcCol="1270" anchor="t" anchorCtr="0">
                <a:noAutofit/>
              </a:bodyPr>
              <a:lstStyle/>
              <a:p>
                <a:pPr marL="228600" lvl="1" indent="-228600" algn="l" defTabSz="977900">
                  <a:lnSpc>
                    <a:spcPct val="90000"/>
                  </a:lnSpc>
                  <a:spcBef>
                    <a:spcPct val="0"/>
                  </a:spcBef>
                  <a:spcAft>
                    <a:spcPct val="15000"/>
                  </a:spcAft>
                  <a:buChar char="••"/>
                </a:pPr>
                <a:endParaRPr lang="fr-FR" sz="2200" kern="1200">
                  <a:ln w="19050">
                    <a:solidFill>
                      <a:schemeClr val="tx1"/>
                    </a:solidFill>
                  </a:ln>
                </a:endParaRPr>
              </a:p>
              <a:p>
                <a:pPr marL="228600" lvl="1" indent="-228600" algn="l" defTabSz="977900">
                  <a:lnSpc>
                    <a:spcPct val="90000"/>
                  </a:lnSpc>
                  <a:spcBef>
                    <a:spcPct val="0"/>
                  </a:spcBef>
                  <a:spcAft>
                    <a:spcPct val="15000"/>
                  </a:spcAft>
                  <a:buChar char="••"/>
                </a:pPr>
                <a:endParaRPr lang="fr-FR" sz="2200" kern="1200">
                  <a:ln w="19050">
                    <a:solidFill>
                      <a:schemeClr val="tx1"/>
                    </a:solidFill>
                  </a:ln>
                </a:endParaRPr>
              </a:p>
            </p:txBody>
          </p:sp>
        </p:grpSp>
        <p:sp>
          <p:nvSpPr>
            <p:cNvPr id="53" name="Rogner un rectangle avec un coin du même côté 52"/>
            <p:cNvSpPr/>
            <p:nvPr/>
          </p:nvSpPr>
          <p:spPr>
            <a:xfrm>
              <a:off x="8876051" y="1896679"/>
              <a:ext cx="1980000" cy="900000"/>
            </a:xfrm>
            <a:prstGeom prst="snip2SameRect">
              <a:avLst/>
            </a:prstGeom>
            <a:solidFill>
              <a:schemeClr val="accent1">
                <a:lumMod val="20000"/>
                <a:lumOff val="80000"/>
              </a:schemeClr>
            </a:solidFill>
            <a:ln w="19050">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b="1" dirty="0" smtClean="0">
                  <a:solidFill>
                    <a:schemeClr val="bg1"/>
                  </a:solidFill>
                  <a:cs typeface="Times New Roman" pitchFamily="18" charset="0"/>
                </a:rPr>
                <a:t>004</a:t>
              </a:r>
              <a:endParaRPr lang="fr-FR" sz="2800" b="1" dirty="0">
                <a:solidFill>
                  <a:schemeClr val="bg1"/>
                </a:solidFill>
              </a:endParaRPr>
            </a:p>
          </p:txBody>
        </p:sp>
      </p:grpSp>
      <p:grpSp>
        <p:nvGrpSpPr>
          <p:cNvPr id="61" name="Groupe 60"/>
          <p:cNvGrpSpPr/>
          <p:nvPr/>
        </p:nvGrpSpPr>
        <p:grpSpPr>
          <a:xfrm>
            <a:off x="6394108" y="2144877"/>
            <a:ext cx="1984258" cy="3152201"/>
            <a:chOff x="8876051" y="1896679"/>
            <a:chExt cx="1984258" cy="3152201"/>
          </a:xfrm>
        </p:grpSpPr>
        <p:grpSp>
          <p:nvGrpSpPr>
            <p:cNvPr id="62" name="Groupe 19"/>
            <p:cNvGrpSpPr/>
            <p:nvPr/>
          </p:nvGrpSpPr>
          <p:grpSpPr>
            <a:xfrm>
              <a:off x="8880309" y="2348880"/>
              <a:ext cx="1980000" cy="2700000"/>
              <a:chOff x="2410858" y="707446"/>
              <a:chExt cx="1439456" cy="3663982"/>
            </a:xfrm>
            <a:noFill/>
          </p:grpSpPr>
          <p:sp>
            <p:nvSpPr>
              <p:cNvPr id="64" name="Rectangle 20"/>
              <p:cNvSpPr/>
              <p:nvPr/>
            </p:nvSpPr>
            <p:spPr>
              <a:xfrm>
                <a:off x="2410858" y="707446"/>
                <a:ext cx="1439456" cy="3663982"/>
              </a:xfrm>
              <a:prstGeom prst="roundRect">
                <a:avLst/>
              </a:prstGeom>
              <a:grpFill/>
              <a:ln w="28575">
                <a:solidFill>
                  <a:schemeClr val="tx1"/>
                </a:solidFill>
              </a:ln>
            </p:spPr>
            <p:style>
              <a:lnRef idx="2">
                <a:schemeClr val="accent1"/>
              </a:lnRef>
              <a:fillRef idx="1">
                <a:schemeClr val="lt1"/>
              </a:fillRef>
              <a:effectRef idx="0">
                <a:schemeClr val="accent1"/>
              </a:effectRef>
              <a:fontRef idx="minor">
                <a:schemeClr val="dk1"/>
              </a:fontRef>
            </p:style>
          </p:sp>
          <p:sp>
            <p:nvSpPr>
              <p:cNvPr id="65" name="Rectangle 21"/>
              <p:cNvSpPr/>
              <p:nvPr/>
            </p:nvSpPr>
            <p:spPr>
              <a:xfrm>
                <a:off x="2410858" y="707446"/>
                <a:ext cx="1439456" cy="3663982"/>
              </a:xfrm>
              <a:prstGeom prst="roundRect">
                <a:avLst/>
              </a:prstGeo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199136" tIns="254870" rIns="199136" bIns="199136" numCol="1" spcCol="1270" anchor="t" anchorCtr="0">
                <a:noAutofit/>
              </a:bodyPr>
              <a:lstStyle/>
              <a:p>
                <a:pPr marL="228600" lvl="1" indent="-228600" algn="l" defTabSz="977900">
                  <a:lnSpc>
                    <a:spcPct val="90000"/>
                  </a:lnSpc>
                  <a:spcBef>
                    <a:spcPct val="0"/>
                  </a:spcBef>
                  <a:spcAft>
                    <a:spcPct val="15000"/>
                  </a:spcAft>
                  <a:buChar char="••"/>
                </a:pPr>
                <a:endParaRPr lang="fr-FR" sz="2200" kern="1200">
                  <a:ln w="19050">
                    <a:solidFill>
                      <a:schemeClr val="tx1"/>
                    </a:solidFill>
                  </a:ln>
                </a:endParaRPr>
              </a:p>
              <a:p>
                <a:pPr marL="228600" lvl="1" indent="-228600" algn="l" defTabSz="977900">
                  <a:lnSpc>
                    <a:spcPct val="90000"/>
                  </a:lnSpc>
                  <a:spcBef>
                    <a:spcPct val="0"/>
                  </a:spcBef>
                  <a:spcAft>
                    <a:spcPct val="15000"/>
                  </a:spcAft>
                  <a:buChar char="••"/>
                </a:pPr>
                <a:endParaRPr lang="fr-FR" sz="2200" kern="1200">
                  <a:ln w="19050">
                    <a:solidFill>
                      <a:schemeClr val="tx1"/>
                    </a:solidFill>
                  </a:ln>
                </a:endParaRPr>
              </a:p>
            </p:txBody>
          </p:sp>
        </p:grpSp>
        <p:sp>
          <p:nvSpPr>
            <p:cNvPr id="63" name="Rogner un rectangle avec un coin du même côté 62"/>
            <p:cNvSpPr/>
            <p:nvPr/>
          </p:nvSpPr>
          <p:spPr>
            <a:xfrm>
              <a:off x="8876051" y="1896679"/>
              <a:ext cx="1980000" cy="900000"/>
            </a:xfrm>
            <a:prstGeom prst="snip2SameRect">
              <a:avLst/>
            </a:prstGeom>
            <a:solidFill>
              <a:schemeClr val="accent1">
                <a:lumMod val="60000"/>
                <a:lumOff val="40000"/>
              </a:schemeClr>
            </a:solidFill>
            <a:ln w="6350">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smtClean="0">
                  <a:solidFill>
                    <a:schemeClr val="bg1"/>
                  </a:solidFill>
                </a:rPr>
                <a:t>R</a:t>
              </a:r>
              <a:endParaRPr lang="fr-FR" sz="2400" b="1" dirty="0">
                <a:solidFill>
                  <a:schemeClr val="bg1"/>
                </a:solidFill>
              </a:endParaRPr>
            </a:p>
            <a:p>
              <a:pPr algn="ctr"/>
              <a:r>
                <a:rPr lang="fr-FR" sz="2400" b="1" dirty="0" smtClean="0">
                  <a:solidFill>
                    <a:schemeClr val="bg1"/>
                  </a:solidFill>
                </a:rPr>
                <a:t>r</a:t>
              </a:r>
              <a:endParaRPr lang="fr-FR" sz="2400" b="1" dirty="0">
                <a:solidFill>
                  <a:schemeClr val="bg1"/>
                </a:solidFill>
              </a:endParaRPr>
            </a:p>
          </p:txBody>
        </p:sp>
      </p:grpSp>
      <p:sp>
        <p:nvSpPr>
          <p:cNvPr id="2" name="Titre 1"/>
          <p:cNvSpPr>
            <a:spLocks noGrp="1"/>
          </p:cNvSpPr>
          <p:nvPr>
            <p:ph type="title"/>
          </p:nvPr>
        </p:nvSpPr>
        <p:spPr>
          <a:xfrm>
            <a:off x="609600" y="274637"/>
            <a:ext cx="10972800" cy="966333"/>
          </a:xfrm>
        </p:spPr>
        <p:txBody>
          <a:bodyPr>
            <a:normAutofit/>
          </a:bodyPr>
          <a:lstStyle/>
          <a:p>
            <a:pPr algn="ctr"/>
            <a:r>
              <a:rPr lang="fr-FR" sz="4000" b="1" cap="all" dirty="0" smtClean="0">
                <a:ln w="0"/>
                <a:solidFill>
                  <a:srgbClr val="002060"/>
                </a:solidFill>
                <a:latin typeface="+mn-lt"/>
                <a:cs typeface="Times New Roman" pitchFamily="18" charset="0"/>
              </a:rPr>
              <a:t>nomenclature</a:t>
            </a:r>
            <a:endParaRPr lang="fr-FR" sz="4000" dirty="0">
              <a:solidFill>
                <a:srgbClr val="002060"/>
              </a:solidFill>
              <a:latin typeface="+mn-lt"/>
            </a:endParaRPr>
          </a:p>
        </p:txBody>
      </p:sp>
      <p:grpSp>
        <p:nvGrpSpPr>
          <p:cNvPr id="39" name="Groupe 38"/>
          <p:cNvGrpSpPr/>
          <p:nvPr/>
        </p:nvGrpSpPr>
        <p:grpSpPr>
          <a:xfrm>
            <a:off x="9006681" y="2118750"/>
            <a:ext cx="1984258" cy="3152201"/>
            <a:chOff x="8876051" y="1896679"/>
            <a:chExt cx="1984258" cy="3152201"/>
          </a:xfrm>
        </p:grpSpPr>
        <p:grpSp>
          <p:nvGrpSpPr>
            <p:cNvPr id="4" name="Groupe 19"/>
            <p:cNvGrpSpPr/>
            <p:nvPr/>
          </p:nvGrpSpPr>
          <p:grpSpPr>
            <a:xfrm>
              <a:off x="8880309" y="2348880"/>
              <a:ext cx="1980000" cy="2700000"/>
              <a:chOff x="2410858" y="707446"/>
              <a:chExt cx="1439456" cy="3663982"/>
            </a:xfrm>
            <a:noFill/>
          </p:grpSpPr>
          <p:sp>
            <p:nvSpPr>
              <p:cNvPr id="21" name="Rectangle 20"/>
              <p:cNvSpPr/>
              <p:nvPr/>
            </p:nvSpPr>
            <p:spPr>
              <a:xfrm>
                <a:off x="2410858" y="707446"/>
                <a:ext cx="1439456" cy="3663982"/>
              </a:xfrm>
              <a:prstGeom prst="roundRect">
                <a:avLst/>
              </a:prstGeom>
              <a:grpFill/>
              <a:ln w="28575">
                <a:solidFill>
                  <a:schemeClr val="tx1"/>
                </a:solidFill>
              </a:ln>
            </p:spPr>
            <p:style>
              <a:lnRef idx="2">
                <a:schemeClr val="accent1"/>
              </a:lnRef>
              <a:fillRef idx="1">
                <a:schemeClr val="lt1"/>
              </a:fillRef>
              <a:effectRef idx="0">
                <a:schemeClr val="accent1"/>
              </a:effectRef>
              <a:fontRef idx="minor">
                <a:schemeClr val="dk1"/>
              </a:fontRef>
            </p:style>
          </p:sp>
          <p:sp>
            <p:nvSpPr>
              <p:cNvPr id="22" name="Rectangle 21"/>
              <p:cNvSpPr/>
              <p:nvPr/>
            </p:nvSpPr>
            <p:spPr>
              <a:xfrm>
                <a:off x="2410858" y="707446"/>
                <a:ext cx="1439456" cy="3663982"/>
              </a:xfrm>
              <a:prstGeom prst="roundRect">
                <a:avLst/>
              </a:prstGeo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txBody>
              <a:bodyPr spcFirstLastPara="0" vert="horz" wrap="square" lIns="199136" tIns="254870" rIns="199136" bIns="199136" numCol="1" spcCol="1270" anchor="t" anchorCtr="0">
                <a:noAutofit/>
              </a:bodyPr>
              <a:lstStyle/>
              <a:p>
                <a:pPr marL="228600" lvl="1" indent="-228600" algn="l" defTabSz="977900">
                  <a:lnSpc>
                    <a:spcPct val="90000"/>
                  </a:lnSpc>
                  <a:spcBef>
                    <a:spcPct val="0"/>
                  </a:spcBef>
                  <a:spcAft>
                    <a:spcPct val="15000"/>
                  </a:spcAft>
                  <a:buChar char="••"/>
                </a:pPr>
                <a:endParaRPr lang="fr-FR" sz="2200" kern="1200">
                  <a:ln w="19050">
                    <a:solidFill>
                      <a:schemeClr val="tx1"/>
                    </a:solidFill>
                  </a:ln>
                </a:endParaRPr>
              </a:p>
              <a:p>
                <a:pPr marL="228600" lvl="1" indent="-228600" algn="l" defTabSz="977900">
                  <a:lnSpc>
                    <a:spcPct val="90000"/>
                  </a:lnSpc>
                  <a:spcBef>
                    <a:spcPct val="0"/>
                  </a:spcBef>
                  <a:spcAft>
                    <a:spcPct val="15000"/>
                  </a:spcAft>
                  <a:buChar char="••"/>
                </a:pPr>
                <a:endParaRPr lang="fr-FR" sz="2200" kern="1200">
                  <a:ln w="19050">
                    <a:solidFill>
                      <a:schemeClr val="tx1"/>
                    </a:solidFill>
                  </a:ln>
                </a:endParaRPr>
              </a:p>
            </p:txBody>
          </p:sp>
        </p:grpSp>
        <p:sp>
          <p:nvSpPr>
            <p:cNvPr id="33" name="Rogner un rectangle avec un coin du même côté 32"/>
            <p:cNvSpPr/>
            <p:nvPr/>
          </p:nvSpPr>
          <p:spPr>
            <a:xfrm>
              <a:off x="8876051" y="1896679"/>
              <a:ext cx="1980000" cy="900000"/>
            </a:xfrm>
            <a:prstGeom prst="snip2SameRect">
              <a:avLst/>
            </a:prstGeom>
            <a:solidFill>
              <a:schemeClr val="accent1"/>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solidFill>
                    <a:schemeClr val="bg1"/>
                  </a:solidFill>
                </a:rPr>
                <a:t>RH</a:t>
              </a:r>
            </a:p>
            <a:p>
              <a:pPr algn="ctr"/>
              <a:r>
                <a:rPr lang="fr-FR" sz="2400" b="1" dirty="0" err="1">
                  <a:solidFill>
                    <a:schemeClr val="bg1"/>
                  </a:solidFill>
                </a:rPr>
                <a:t>rh</a:t>
              </a:r>
              <a:endParaRPr lang="fr-FR" sz="2400" b="1" dirty="0">
                <a:solidFill>
                  <a:schemeClr val="bg1"/>
                </a:solidFill>
              </a:endParaRPr>
            </a:p>
          </p:txBody>
        </p:sp>
      </p:grpSp>
      <p:sp>
        <p:nvSpPr>
          <p:cNvPr id="35" name="Rectangle 34"/>
          <p:cNvSpPr/>
          <p:nvPr/>
        </p:nvSpPr>
        <p:spPr>
          <a:xfrm>
            <a:off x="1187412" y="3052743"/>
            <a:ext cx="1800000" cy="360000"/>
          </a:xfrm>
          <a:prstGeom prst="rect">
            <a:avLst/>
          </a:prstGeom>
          <a:solidFill>
            <a:schemeClr val="accent2">
              <a:alpha val="35000"/>
            </a:schemeClr>
          </a:solidFill>
        </p:spPr>
        <p:txBody>
          <a:bodyPr wrap="square">
            <a:spAutoFit/>
          </a:bodyPr>
          <a:lstStyle/>
          <a:p>
            <a:pPr algn="ctr"/>
            <a:r>
              <a:rPr lang="fr-FR" sz="2000" b="1" dirty="0">
                <a:solidFill>
                  <a:srgbClr val="002060"/>
                </a:solidFill>
                <a:cs typeface="Times New Roman" pitchFamily="18" charset="0"/>
              </a:rPr>
              <a:t>ISBT</a:t>
            </a:r>
            <a:r>
              <a:rPr lang="fr-FR" sz="2000" b="1" dirty="0">
                <a:solidFill>
                  <a:srgbClr val="FF33CC"/>
                </a:solidFill>
                <a:cs typeface="Times New Roman" pitchFamily="18" charset="0"/>
              </a:rPr>
              <a:t> </a:t>
            </a:r>
            <a:endParaRPr lang="fr-FR" sz="2000" dirty="0"/>
          </a:p>
        </p:txBody>
      </p:sp>
      <p:sp>
        <p:nvSpPr>
          <p:cNvPr id="36" name="Rectangle 35"/>
          <p:cNvSpPr/>
          <p:nvPr/>
        </p:nvSpPr>
        <p:spPr>
          <a:xfrm>
            <a:off x="3812248" y="3053561"/>
            <a:ext cx="1800000" cy="360000"/>
          </a:xfrm>
          <a:prstGeom prst="rect">
            <a:avLst/>
          </a:prstGeom>
          <a:solidFill>
            <a:schemeClr val="accent2">
              <a:alpha val="35000"/>
            </a:schemeClr>
          </a:solidFill>
        </p:spPr>
        <p:txBody>
          <a:bodyPr wrap="square">
            <a:spAutoFit/>
          </a:bodyPr>
          <a:lstStyle/>
          <a:p>
            <a:pPr algn="ctr"/>
            <a:r>
              <a:rPr lang="fr-FR" b="1" dirty="0">
                <a:solidFill>
                  <a:srgbClr val="002060"/>
                </a:solidFill>
                <a:cs typeface="Times New Roman" pitchFamily="18" charset="0"/>
              </a:rPr>
              <a:t>FISHER  </a:t>
            </a:r>
            <a:r>
              <a:rPr lang="fr-FR" b="1" dirty="0" smtClean="0">
                <a:solidFill>
                  <a:srgbClr val="002060"/>
                </a:solidFill>
                <a:cs typeface="Times New Roman" pitchFamily="18" charset="0"/>
              </a:rPr>
              <a:t>et </a:t>
            </a:r>
            <a:r>
              <a:rPr lang="fr-FR" b="1" dirty="0">
                <a:solidFill>
                  <a:srgbClr val="002060"/>
                </a:solidFill>
                <a:cs typeface="Times New Roman" pitchFamily="18" charset="0"/>
              </a:rPr>
              <a:t>RACE </a:t>
            </a:r>
            <a:endParaRPr lang="fr-FR" dirty="0">
              <a:solidFill>
                <a:srgbClr val="002060"/>
              </a:solidFill>
            </a:endParaRPr>
          </a:p>
        </p:txBody>
      </p:sp>
      <p:sp>
        <p:nvSpPr>
          <p:cNvPr id="37" name="Rectangle 36"/>
          <p:cNvSpPr/>
          <p:nvPr/>
        </p:nvSpPr>
        <p:spPr>
          <a:xfrm>
            <a:off x="6479277" y="3059684"/>
            <a:ext cx="1800000" cy="360000"/>
          </a:xfrm>
          <a:prstGeom prst="rect">
            <a:avLst/>
          </a:prstGeom>
          <a:solidFill>
            <a:schemeClr val="accent2">
              <a:alpha val="35000"/>
            </a:schemeClr>
          </a:solidFill>
        </p:spPr>
        <p:txBody>
          <a:bodyPr wrap="none">
            <a:spAutoFit/>
          </a:bodyPr>
          <a:lstStyle/>
          <a:p>
            <a:pPr algn="ctr"/>
            <a:r>
              <a:rPr lang="fr-FR" b="1" dirty="0">
                <a:solidFill>
                  <a:srgbClr val="002060"/>
                </a:solidFill>
                <a:cs typeface="Times New Roman" pitchFamily="18" charset="0"/>
              </a:rPr>
              <a:t>WIENER </a:t>
            </a:r>
            <a:endParaRPr lang="fr-FR" dirty="0">
              <a:solidFill>
                <a:srgbClr val="002060"/>
              </a:solidFill>
            </a:endParaRPr>
          </a:p>
        </p:txBody>
      </p:sp>
      <p:sp>
        <p:nvSpPr>
          <p:cNvPr id="38" name="ZoneTexte 37"/>
          <p:cNvSpPr txBox="1"/>
          <p:nvPr/>
        </p:nvSpPr>
        <p:spPr>
          <a:xfrm>
            <a:off x="9089319" y="3034846"/>
            <a:ext cx="1800000" cy="360000"/>
          </a:xfrm>
          <a:prstGeom prst="rect">
            <a:avLst/>
          </a:prstGeom>
          <a:solidFill>
            <a:schemeClr val="accent2">
              <a:alpha val="35000"/>
            </a:schemeClr>
          </a:solidFill>
        </p:spPr>
        <p:txBody>
          <a:bodyPr wrap="square" rtlCol="0">
            <a:spAutoFit/>
          </a:bodyPr>
          <a:lstStyle/>
          <a:p>
            <a:pPr algn="ctr"/>
            <a:r>
              <a:rPr lang="fr-FR" sz="2000" b="1" dirty="0" smtClean="0">
                <a:solidFill>
                  <a:srgbClr val="002060"/>
                </a:solidFill>
                <a:cs typeface="Times New Roman" pitchFamily="18" charset="0"/>
              </a:rPr>
              <a:t>ROSENFIELD</a:t>
            </a:r>
            <a:endParaRPr lang="fr-FR" sz="2000" dirty="0">
              <a:solidFill>
                <a:srgbClr val="002060"/>
              </a:solidFill>
            </a:endParaRPr>
          </a:p>
        </p:txBody>
      </p:sp>
      <p:sp>
        <p:nvSpPr>
          <p:cNvPr id="44" name="ZoneTexte 43"/>
          <p:cNvSpPr txBox="1"/>
          <p:nvPr/>
        </p:nvSpPr>
        <p:spPr>
          <a:xfrm>
            <a:off x="4079773" y="3526976"/>
            <a:ext cx="1238259" cy="1323439"/>
          </a:xfrm>
          <a:prstGeom prst="rect">
            <a:avLst/>
          </a:prstGeom>
          <a:noFill/>
        </p:spPr>
        <p:txBody>
          <a:bodyPr wrap="square" rtlCol="0">
            <a:spAutoFit/>
          </a:bodyPr>
          <a:lstStyle/>
          <a:p>
            <a:pPr>
              <a:buFont typeface="Wingdings" pitchFamily="2" charset="2"/>
              <a:buChar char="v"/>
            </a:pPr>
            <a:r>
              <a:rPr lang="fr-FR" sz="2000" dirty="0">
                <a:cs typeface="Times New Roman" pitchFamily="18" charset="0"/>
              </a:rPr>
              <a:t> </a:t>
            </a:r>
            <a:r>
              <a:rPr lang="fr-FR" sz="2000" dirty="0" err="1">
                <a:cs typeface="Times New Roman" pitchFamily="18" charset="0"/>
              </a:rPr>
              <a:t>Dce</a:t>
            </a:r>
            <a:endParaRPr lang="fr-FR" sz="2000" dirty="0">
              <a:cs typeface="Times New Roman" pitchFamily="18" charset="0"/>
            </a:endParaRPr>
          </a:p>
          <a:p>
            <a:pPr>
              <a:buFont typeface="Wingdings" pitchFamily="2" charset="2"/>
              <a:buChar char="v"/>
            </a:pPr>
            <a:r>
              <a:rPr lang="fr-FR" sz="2000" dirty="0">
                <a:cs typeface="Times New Roman" pitchFamily="18" charset="0"/>
              </a:rPr>
              <a:t> </a:t>
            </a:r>
            <a:r>
              <a:rPr lang="fr-FR" sz="2000" dirty="0" err="1">
                <a:cs typeface="Times New Roman" pitchFamily="18" charset="0"/>
              </a:rPr>
              <a:t>DCe</a:t>
            </a:r>
            <a:endParaRPr lang="fr-FR" sz="2000" dirty="0">
              <a:cs typeface="Times New Roman" pitchFamily="18" charset="0"/>
            </a:endParaRPr>
          </a:p>
          <a:p>
            <a:pPr>
              <a:buFont typeface="Wingdings" pitchFamily="2" charset="2"/>
              <a:buChar char="v"/>
            </a:pPr>
            <a:r>
              <a:rPr lang="fr-FR" sz="2000" dirty="0">
                <a:cs typeface="Times New Roman" pitchFamily="18" charset="0"/>
              </a:rPr>
              <a:t> </a:t>
            </a:r>
            <a:r>
              <a:rPr lang="fr-FR" sz="2000" dirty="0" err="1">
                <a:cs typeface="Times New Roman" pitchFamily="18" charset="0"/>
              </a:rPr>
              <a:t>dce</a:t>
            </a:r>
            <a:endParaRPr lang="fr-FR" sz="2000" dirty="0">
              <a:cs typeface="Times New Roman" pitchFamily="18" charset="0"/>
            </a:endParaRPr>
          </a:p>
          <a:p>
            <a:pPr>
              <a:buFont typeface="Wingdings" pitchFamily="2" charset="2"/>
              <a:buChar char="v"/>
            </a:pPr>
            <a:r>
              <a:rPr lang="fr-FR" sz="2000" dirty="0">
                <a:cs typeface="Times New Roman" pitchFamily="18" charset="0"/>
              </a:rPr>
              <a:t> </a:t>
            </a:r>
            <a:r>
              <a:rPr lang="fr-FR" sz="2000" dirty="0" err="1" smtClean="0">
                <a:cs typeface="Times New Roman" pitchFamily="18" charset="0"/>
              </a:rPr>
              <a:t>dCe</a:t>
            </a:r>
            <a:endParaRPr lang="fr-FR" sz="2000" dirty="0">
              <a:cs typeface="Times New Roman" pitchFamily="18" charset="0"/>
            </a:endParaRPr>
          </a:p>
        </p:txBody>
      </p:sp>
      <p:sp>
        <p:nvSpPr>
          <p:cNvPr id="49" name="ZoneTexte 48"/>
          <p:cNvSpPr txBox="1"/>
          <p:nvPr/>
        </p:nvSpPr>
        <p:spPr>
          <a:xfrm>
            <a:off x="9272846" y="3839999"/>
            <a:ext cx="1333509" cy="707886"/>
          </a:xfrm>
          <a:prstGeom prst="rect">
            <a:avLst/>
          </a:prstGeom>
          <a:noFill/>
        </p:spPr>
        <p:txBody>
          <a:bodyPr wrap="square" rtlCol="0">
            <a:spAutoFit/>
          </a:bodyPr>
          <a:lstStyle/>
          <a:p>
            <a:pPr>
              <a:buFont typeface="Wingdings" pitchFamily="2" charset="2"/>
              <a:buChar char="v"/>
            </a:pPr>
            <a:r>
              <a:rPr lang="fr-FR" sz="2000" dirty="0">
                <a:cs typeface="Times New Roman" pitchFamily="18" charset="0"/>
              </a:rPr>
              <a:t>RH </a:t>
            </a:r>
          </a:p>
          <a:p>
            <a:pPr>
              <a:buFont typeface="Wingdings" pitchFamily="2" charset="2"/>
              <a:buChar char="v"/>
            </a:pPr>
            <a:r>
              <a:rPr lang="fr-FR" sz="2000" dirty="0" err="1">
                <a:cs typeface="Times New Roman" pitchFamily="18" charset="0"/>
              </a:rPr>
              <a:t>rh</a:t>
            </a:r>
            <a:endParaRPr lang="fr-FR" sz="2000" dirty="0">
              <a:cs typeface="Times New Roman" pitchFamily="18" charset="0"/>
            </a:endParaRPr>
          </a:p>
        </p:txBody>
      </p:sp>
      <p:sp>
        <p:nvSpPr>
          <p:cNvPr id="68" name="ZoneTexte 67"/>
          <p:cNvSpPr txBox="1"/>
          <p:nvPr/>
        </p:nvSpPr>
        <p:spPr>
          <a:xfrm>
            <a:off x="1306092" y="3561813"/>
            <a:ext cx="1659177" cy="1323439"/>
          </a:xfrm>
          <a:prstGeom prst="rect">
            <a:avLst/>
          </a:prstGeom>
          <a:noFill/>
        </p:spPr>
        <p:txBody>
          <a:bodyPr wrap="square" rtlCol="0">
            <a:spAutoFit/>
          </a:bodyPr>
          <a:lstStyle/>
          <a:p>
            <a:pPr>
              <a:buFont typeface="Wingdings" pitchFamily="2" charset="2"/>
              <a:buChar char="v"/>
            </a:pPr>
            <a:r>
              <a:rPr lang="fr-FR" sz="2000" dirty="0" smtClean="0">
                <a:cs typeface="Times New Roman" pitchFamily="18" charset="0"/>
              </a:rPr>
              <a:t> 001 : ABO</a:t>
            </a:r>
          </a:p>
          <a:p>
            <a:pPr>
              <a:buFont typeface="Wingdings" pitchFamily="2" charset="2"/>
              <a:buChar char="v"/>
            </a:pPr>
            <a:r>
              <a:rPr lang="fr-FR" sz="2000" dirty="0" smtClean="0">
                <a:cs typeface="Times New Roman" pitchFamily="18" charset="0"/>
              </a:rPr>
              <a:t> 002: MNS</a:t>
            </a:r>
            <a:endParaRPr lang="fr-FR" sz="2000" dirty="0">
              <a:cs typeface="Times New Roman" pitchFamily="18" charset="0"/>
            </a:endParaRPr>
          </a:p>
          <a:p>
            <a:pPr>
              <a:buFont typeface="Wingdings" pitchFamily="2" charset="2"/>
              <a:buChar char="v"/>
            </a:pPr>
            <a:r>
              <a:rPr lang="fr-FR" sz="2000" dirty="0">
                <a:cs typeface="Times New Roman" pitchFamily="18" charset="0"/>
              </a:rPr>
              <a:t> </a:t>
            </a:r>
            <a:r>
              <a:rPr lang="fr-FR" sz="2000" dirty="0" smtClean="0">
                <a:cs typeface="Times New Roman" pitchFamily="18" charset="0"/>
              </a:rPr>
              <a:t>006: </a:t>
            </a:r>
            <a:r>
              <a:rPr lang="fr-FR" sz="2000" dirty="0" err="1" smtClean="0">
                <a:cs typeface="Times New Roman" pitchFamily="18" charset="0"/>
              </a:rPr>
              <a:t>kell</a:t>
            </a:r>
            <a:endParaRPr lang="fr-FR" sz="2000" dirty="0">
              <a:cs typeface="Times New Roman" pitchFamily="18" charset="0"/>
            </a:endParaRPr>
          </a:p>
          <a:p>
            <a:pPr>
              <a:buFont typeface="Wingdings" pitchFamily="2" charset="2"/>
              <a:buChar char="v"/>
            </a:pPr>
            <a:r>
              <a:rPr lang="fr-FR" sz="2000" dirty="0" smtClean="0">
                <a:cs typeface="Times New Roman" pitchFamily="18" charset="0"/>
              </a:rPr>
              <a:t> 007: </a:t>
            </a:r>
            <a:r>
              <a:rPr lang="fr-FR" sz="2000" dirty="0" err="1" smtClean="0">
                <a:cs typeface="Times New Roman" pitchFamily="18" charset="0"/>
              </a:rPr>
              <a:t>lewis</a:t>
            </a:r>
            <a:endParaRPr lang="fr-FR" sz="2000" dirty="0">
              <a:cs typeface="Times New Roman" pitchFamily="18" charset="0"/>
            </a:endParaRPr>
          </a:p>
        </p:txBody>
      </p:sp>
      <p:sp>
        <p:nvSpPr>
          <p:cNvPr id="69" name="ZoneTexte 68"/>
          <p:cNvSpPr txBox="1"/>
          <p:nvPr/>
        </p:nvSpPr>
        <p:spPr>
          <a:xfrm>
            <a:off x="6775076" y="3557455"/>
            <a:ext cx="1238259" cy="1323439"/>
          </a:xfrm>
          <a:prstGeom prst="rect">
            <a:avLst/>
          </a:prstGeom>
          <a:noFill/>
        </p:spPr>
        <p:txBody>
          <a:bodyPr wrap="square" rtlCol="0">
            <a:spAutoFit/>
          </a:bodyPr>
          <a:lstStyle/>
          <a:p>
            <a:pPr>
              <a:buFont typeface="Wingdings" pitchFamily="2" charset="2"/>
              <a:buChar char="v"/>
            </a:pPr>
            <a:r>
              <a:rPr lang="fr-FR" sz="2000" dirty="0" smtClean="0">
                <a:cs typeface="Times New Roman" pitchFamily="18" charset="0"/>
              </a:rPr>
              <a:t>R°</a:t>
            </a:r>
          </a:p>
          <a:p>
            <a:pPr>
              <a:buFont typeface="Wingdings" pitchFamily="2" charset="2"/>
              <a:buChar char="v"/>
            </a:pPr>
            <a:r>
              <a:rPr lang="fr-FR" sz="2000" dirty="0" smtClean="0">
                <a:cs typeface="Times New Roman" pitchFamily="18" charset="0"/>
              </a:rPr>
              <a:t>R</a:t>
            </a:r>
            <a:r>
              <a:rPr lang="fr-FR" sz="2000" baseline="30000" dirty="0" smtClean="0">
                <a:cs typeface="Times New Roman" pitchFamily="18" charset="0"/>
              </a:rPr>
              <a:t>1</a:t>
            </a:r>
            <a:endParaRPr lang="fr-FR" sz="2000" dirty="0" smtClean="0">
              <a:cs typeface="Times New Roman" pitchFamily="18" charset="0"/>
            </a:endParaRPr>
          </a:p>
          <a:p>
            <a:pPr>
              <a:buFont typeface="Wingdings" pitchFamily="2" charset="2"/>
              <a:buChar char="v"/>
            </a:pPr>
            <a:r>
              <a:rPr lang="fr-FR" sz="2000" dirty="0" smtClean="0">
                <a:cs typeface="Times New Roman" pitchFamily="18" charset="0"/>
              </a:rPr>
              <a:t> r</a:t>
            </a:r>
          </a:p>
          <a:p>
            <a:pPr>
              <a:buFont typeface="Wingdings" pitchFamily="2" charset="2"/>
              <a:buChar char="v"/>
            </a:pPr>
            <a:r>
              <a:rPr lang="fr-FR" sz="2000" dirty="0" smtClean="0">
                <a:cs typeface="Times New Roman" pitchFamily="18" charset="0"/>
              </a:rPr>
              <a:t> 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slide(fromBottom)">
                                      <p:cBhvr>
                                        <p:cTn id="12" dur="500"/>
                                        <p:tgtEl>
                                          <p:spTgt spid="51"/>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slide(fromBottom)">
                                      <p:cBhvr>
                                        <p:cTn id="15" dur="500"/>
                                        <p:tgtEl>
                                          <p:spTgt spid="3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slide(fromBottom)">
                                      <p:cBhvr>
                                        <p:cTn id="18" dur="500"/>
                                        <p:tgtEl>
                                          <p:spTgt spid="68"/>
                                        </p:tgtEl>
                                      </p:cBhvr>
                                    </p:animEffect>
                                  </p:childTnLst>
                                </p:cTn>
                              </p:par>
                            </p:childTnLst>
                          </p:cTn>
                        </p:par>
                        <p:par>
                          <p:cTn id="19" fill="hold">
                            <p:stCondLst>
                              <p:cond delay="1000"/>
                            </p:stCondLst>
                            <p:childTnLst>
                              <p:par>
                                <p:cTn id="20" presetID="12" presetClass="entr" presetSubtype="4"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slide(fromBottom)">
                                      <p:cBhvr>
                                        <p:cTn id="22" dur="500"/>
                                        <p:tgtEl>
                                          <p:spTgt spid="56"/>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slide(fromBottom)">
                                      <p:cBhvr>
                                        <p:cTn id="25" dur="500"/>
                                        <p:tgtEl>
                                          <p:spTgt spid="36"/>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slide(fromBottom)">
                                      <p:cBhvr>
                                        <p:cTn id="28" dur="500"/>
                                        <p:tgtEl>
                                          <p:spTgt spid="44"/>
                                        </p:tgtEl>
                                      </p:cBhvr>
                                    </p:animEffect>
                                  </p:childTnLst>
                                </p:cTn>
                              </p:par>
                            </p:childTnLst>
                          </p:cTn>
                        </p:par>
                        <p:par>
                          <p:cTn id="29" fill="hold">
                            <p:stCondLst>
                              <p:cond delay="1500"/>
                            </p:stCondLst>
                            <p:childTnLst>
                              <p:par>
                                <p:cTn id="30" presetID="12" presetClass="entr" presetSubtype="4"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slide(fromBottom)">
                                      <p:cBhvr>
                                        <p:cTn id="32" dur="500"/>
                                        <p:tgtEl>
                                          <p:spTgt spid="61"/>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slide(fromBottom)">
                                      <p:cBhvr>
                                        <p:cTn id="35" dur="500"/>
                                        <p:tgtEl>
                                          <p:spTgt spid="37"/>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slide(fromBottom)">
                                      <p:cBhvr>
                                        <p:cTn id="38" dur="500"/>
                                        <p:tgtEl>
                                          <p:spTgt spid="69"/>
                                        </p:tgtEl>
                                      </p:cBhvr>
                                    </p:animEffect>
                                  </p:childTnLst>
                                </p:cTn>
                              </p:par>
                            </p:childTnLst>
                          </p:cTn>
                        </p:par>
                        <p:par>
                          <p:cTn id="39" fill="hold">
                            <p:stCondLst>
                              <p:cond delay="2000"/>
                            </p:stCondLst>
                            <p:childTnLst>
                              <p:par>
                                <p:cTn id="40" presetID="12" presetClass="entr" presetSubtype="4"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slide(fromBottom)">
                                      <p:cBhvr>
                                        <p:cTn id="42" dur="500"/>
                                        <p:tgtEl>
                                          <p:spTgt spid="39"/>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slide(fromBottom)">
                                      <p:cBhvr>
                                        <p:cTn id="45" dur="500"/>
                                        <p:tgtEl>
                                          <p:spTgt spid="38"/>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slide(fromBottom)">
                                      <p:cBhvr>
                                        <p:cTn id="4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7" grpId="0" animBg="1"/>
      <p:bldP spid="38" grpId="0" animBg="1"/>
      <p:bldP spid="44" grpId="0"/>
      <p:bldP spid="49"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i="1" dirty="0" smtClean="0">
                <a:latin typeface="Times New Roman" pitchFamily="18" charset="0"/>
                <a:cs typeface="Times New Roman" pitchFamily="18" charset="0"/>
              </a:rPr>
              <a:t/>
            </a:r>
            <a:br>
              <a:rPr lang="fr-FR" b="1" i="1" dirty="0" smtClean="0">
                <a:latin typeface="Times New Roman" pitchFamily="18" charset="0"/>
                <a:cs typeface="Times New Roman" pitchFamily="18" charset="0"/>
              </a:rPr>
            </a:br>
            <a:endParaRPr lang="fr-FR" dirty="0"/>
          </a:p>
        </p:txBody>
      </p:sp>
      <p:sp>
        <p:nvSpPr>
          <p:cNvPr id="3" name="Espace réservé du contenu 2"/>
          <p:cNvSpPr>
            <a:spLocks noGrp="1"/>
          </p:cNvSpPr>
          <p:nvPr>
            <p:ph idx="1"/>
          </p:nvPr>
        </p:nvSpPr>
        <p:spPr>
          <a:xfrm>
            <a:off x="812075" y="1567543"/>
            <a:ext cx="10515600" cy="5055326"/>
          </a:xfrm>
        </p:spPr>
        <p:txBody>
          <a:bodyPr>
            <a:normAutofit/>
          </a:bodyPr>
          <a:lstStyle/>
          <a:p>
            <a:pPr>
              <a:buNone/>
            </a:pPr>
            <a:r>
              <a:rPr lang="fr-FR" dirty="0" smtClean="0">
                <a:latin typeface="+mj-lt"/>
                <a:cs typeface="Times New Roman" pitchFamily="18" charset="0"/>
              </a:rPr>
              <a:t>Le phénotype </a:t>
            </a:r>
            <a:r>
              <a:rPr lang="fr-FR" b="1" cap="all" dirty="0" smtClean="0">
                <a:ln w="0"/>
                <a:solidFill>
                  <a:schemeClr val="tx2"/>
                </a:solidFill>
                <a:latin typeface="+mj-lt"/>
                <a:cs typeface="Times New Roman" pitchFamily="18" charset="0"/>
              </a:rPr>
              <a:t>D </a:t>
            </a:r>
            <a:r>
              <a:rPr lang="fr-FR" b="1" dirty="0" smtClean="0">
                <a:ln w="0"/>
                <a:solidFill>
                  <a:schemeClr val="tx2"/>
                </a:solidFill>
                <a:latin typeface="+mj-lt"/>
                <a:cs typeface="Times New Roman" pitchFamily="18" charset="0"/>
              </a:rPr>
              <a:t>faible</a:t>
            </a:r>
            <a:r>
              <a:rPr lang="fr-FR" dirty="0" smtClean="0">
                <a:ln w="0"/>
                <a:solidFill>
                  <a:schemeClr val="tx2"/>
                </a:solidFill>
                <a:latin typeface="+mj-lt"/>
                <a:cs typeface="Times New Roman" pitchFamily="18" charset="0"/>
              </a:rPr>
              <a:t> </a:t>
            </a:r>
            <a:r>
              <a:rPr lang="fr-FR" dirty="0" smtClean="0">
                <a:latin typeface="+mj-lt"/>
                <a:cs typeface="Times New Roman" pitchFamily="18" charset="0"/>
              </a:rPr>
              <a:t>est définit par </a:t>
            </a:r>
            <a:r>
              <a:rPr lang="fr-FR" b="1" dirty="0" smtClean="0">
                <a:solidFill>
                  <a:schemeClr val="tx2"/>
                </a:solidFill>
                <a:latin typeface="+mj-lt"/>
                <a:cs typeface="Times New Roman" pitchFamily="18" charset="0"/>
              </a:rPr>
              <a:t>une diminutions </a:t>
            </a:r>
            <a:r>
              <a:rPr lang="fr-FR" dirty="0" smtClean="0">
                <a:latin typeface="+mj-lt"/>
                <a:cs typeface="Times New Roman" pitchFamily="18" charset="0"/>
              </a:rPr>
              <a:t>de l’Ag avec la présence de tous les épitopes.</a:t>
            </a:r>
            <a:r>
              <a:rPr lang="fr-FR" dirty="0" smtClean="0">
                <a:cs typeface="Times New Roman" pitchFamily="18" charset="0"/>
              </a:rPr>
              <a:t/>
            </a:r>
            <a:br>
              <a:rPr lang="fr-FR" dirty="0" smtClean="0">
                <a:cs typeface="Times New Roman" pitchFamily="18" charset="0"/>
              </a:rPr>
            </a:br>
            <a:r>
              <a:rPr lang="fr-FR" dirty="0" smtClean="0">
                <a:cs typeface="Times New Roman" pitchFamily="18" charset="0"/>
              </a:rPr>
              <a:t/>
            </a:r>
            <a:br>
              <a:rPr lang="fr-FR" dirty="0" smtClean="0">
                <a:cs typeface="Times New Roman" pitchFamily="18" charset="0"/>
              </a:rPr>
            </a:br>
            <a:r>
              <a:rPr lang="fr-FR" dirty="0" smtClean="0">
                <a:cs typeface="Times New Roman" pitchFamily="18" charset="0"/>
              </a:rPr>
              <a:t/>
            </a:r>
            <a:br>
              <a:rPr lang="fr-FR" dirty="0" smtClean="0">
                <a:cs typeface="Times New Roman" pitchFamily="18" charset="0"/>
              </a:rPr>
            </a:br>
            <a:r>
              <a:rPr lang="fr-FR" dirty="0" smtClean="0">
                <a:cs typeface="Times New Roman" pitchFamily="18" charset="0"/>
              </a:rPr>
              <a:t/>
            </a:r>
            <a:br>
              <a:rPr lang="fr-FR" dirty="0" smtClean="0">
                <a:cs typeface="Times New Roman" pitchFamily="18" charset="0"/>
              </a:rPr>
            </a:br>
            <a:r>
              <a:rPr lang="fr-FR" dirty="0" smtClean="0">
                <a:cs typeface="Times New Roman" pitchFamily="18" charset="0"/>
              </a:rPr>
              <a:t/>
            </a:r>
            <a:br>
              <a:rPr lang="fr-FR" dirty="0" smtClean="0">
                <a:cs typeface="Times New Roman" pitchFamily="18" charset="0"/>
              </a:rPr>
            </a:br>
            <a:r>
              <a:rPr lang="fr-FR" dirty="0" smtClean="0">
                <a:cs typeface="Times New Roman" pitchFamily="18" charset="0"/>
              </a:rPr>
              <a:t/>
            </a:r>
            <a:br>
              <a:rPr lang="fr-FR" dirty="0" smtClean="0">
                <a:cs typeface="Times New Roman" pitchFamily="18" charset="0"/>
              </a:rPr>
            </a:br>
            <a:r>
              <a:rPr lang="fr-FR" dirty="0" smtClean="0">
                <a:cs typeface="Times New Roman" pitchFamily="18" charset="0"/>
              </a:rPr>
              <a:t/>
            </a:r>
            <a:br>
              <a:rPr lang="fr-FR" dirty="0" smtClean="0">
                <a:cs typeface="Times New Roman" pitchFamily="18" charset="0"/>
              </a:rPr>
            </a:br>
            <a:r>
              <a:rPr lang="fr-FR" dirty="0" smtClean="0">
                <a:cs typeface="Times New Roman" pitchFamily="18" charset="0"/>
              </a:rPr>
              <a:t/>
            </a:r>
            <a:br>
              <a:rPr lang="fr-FR" dirty="0" smtClean="0">
                <a:cs typeface="Times New Roman" pitchFamily="18" charset="0"/>
              </a:rPr>
            </a:br>
            <a:endParaRPr lang="fr-FR" dirty="0" smtClean="0">
              <a:cs typeface="Times New Roman" pitchFamily="18" charset="0"/>
            </a:endParaRPr>
          </a:p>
          <a:p>
            <a:pPr marL="514350" indent="-514350">
              <a:buFont typeface="Wingdings" pitchFamily="2" charset="2"/>
              <a:buChar char="q"/>
            </a:pPr>
            <a:r>
              <a:rPr lang="fr-FR" dirty="0" smtClean="0">
                <a:latin typeface="+mj-lt"/>
                <a:cs typeface="Times New Roman" pitchFamily="18" charset="0"/>
              </a:rPr>
              <a:t>Un globule rouge </a:t>
            </a:r>
            <a:r>
              <a:rPr lang="fr-FR" b="1" dirty="0" smtClean="0">
                <a:solidFill>
                  <a:schemeClr val="tx2"/>
                </a:solidFill>
                <a:latin typeface="+mj-lt"/>
                <a:cs typeface="Times New Roman" pitchFamily="18" charset="0"/>
              </a:rPr>
              <a:t>D faible </a:t>
            </a:r>
            <a:r>
              <a:rPr lang="fr-FR" dirty="0" smtClean="0">
                <a:latin typeface="+mj-lt"/>
                <a:cs typeface="Times New Roman" pitchFamily="18" charset="0"/>
              </a:rPr>
              <a:t>est considéré comme :</a:t>
            </a:r>
          </a:p>
          <a:p>
            <a:pPr lvl="1">
              <a:buNone/>
            </a:pPr>
            <a:r>
              <a:rPr lang="fr-FR" b="1" dirty="0" smtClean="0">
                <a:latin typeface="+mj-lt"/>
                <a:cs typeface="Times New Roman" pitchFamily="18" charset="0"/>
              </a:rPr>
              <a:t>GR à RH : +1.</a:t>
            </a:r>
          </a:p>
        </p:txBody>
      </p:sp>
      <p:pic>
        <p:nvPicPr>
          <p:cNvPr id="7" name="Image 6" descr="téléchargement (2).jfif"/>
          <p:cNvPicPr>
            <a:picLocks noChangeAspect="1"/>
          </p:cNvPicPr>
          <p:nvPr/>
        </p:nvPicPr>
        <p:blipFill>
          <a:blip r:embed="rId2"/>
          <a:stretch>
            <a:fillRect/>
          </a:stretch>
        </p:blipFill>
        <p:spPr>
          <a:xfrm>
            <a:off x="2561392" y="2500582"/>
            <a:ext cx="2268000" cy="1679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descr="téléchargement (3).jfif"/>
          <p:cNvPicPr>
            <a:picLocks noChangeAspect="1"/>
          </p:cNvPicPr>
          <p:nvPr/>
        </p:nvPicPr>
        <p:blipFill>
          <a:blip r:embed="rId3"/>
          <a:stretch>
            <a:fillRect/>
          </a:stretch>
        </p:blipFill>
        <p:spPr>
          <a:xfrm>
            <a:off x="7469639" y="2512418"/>
            <a:ext cx="2052000" cy="1635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ZoneTexte 8"/>
          <p:cNvSpPr txBox="1"/>
          <p:nvPr/>
        </p:nvSpPr>
        <p:spPr>
          <a:xfrm>
            <a:off x="2442755" y="4702626"/>
            <a:ext cx="2520000" cy="360000"/>
          </a:xfrm>
          <a:prstGeom prst="rect">
            <a:avLst/>
          </a:prstGeom>
          <a:solidFill>
            <a:schemeClr val="accent1">
              <a:lumMod val="40000"/>
              <a:lumOff val="60000"/>
            </a:schemeClr>
          </a:solidFill>
        </p:spPr>
        <p:txBody>
          <a:bodyPr wrap="square" rtlCol="0">
            <a:spAutoFit/>
          </a:bodyPr>
          <a:lstStyle/>
          <a:p>
            <a:pPr algn="ctr"/>
            <a:r>
              <a:rPr lang="fr-FR" b="1" dirty="0" smtClean="0"/>
              <a:t>D Normal</a:t>
            </a:r>
            <a:endParaRPr lang="fr-FR" b="1" dirty="0"/>
          </a:p>
        </p:txBody>
      </p:sp>
      <p:sp>
        <p:nvSpPr>
          <p:cNvPr id="10" name="ZoneTexte 9"/>
          <p:cNvSpPr txBox="1"/>
          <p:nvPr/>
        </p:nvSpPr>
        <p:spPr>
          <a:xfrm>
            <a:off x="7271677" y="4672144"/>
            <a:ext cx="2520000" cy="369332"/>
          </a:xfrm>
          <a:prstGeom prst="rect">
            <a:avLst/>
          </a:prstGeom>
          <a:solidFill>
            <a:schemeClr val="accent1">
              <a:lumMod val="40000"/>
              <a:lumOff val="60000"/>
            </a:schemeClr>
          </a:solidFill>
        </p:spPr>
        <p:txBody>
          <a:bodyPr wrap="square" rtlCol="0">
            <a:spAutoFit/>
          </a:bodyPr>
          <a:lstStyle/>
          <a:p>
            <a:pPr algn="ctr"/>
            <a:r>
              <a:rPr lang="fr-FR" b="1" dirty="0" smtClean="0"/>
              <a:t>D Faible</a:t>
            </a:r>
            <a:endParaRPr lang="fr-FR" b="1" dirty="0"/>
          </a:p>
        </p:txBody>
      </p:sp>
      <p:sp>
        <p:nvSpPr>
          <p:cNvPr id="11" name="Titre 1"/>
          <p:cNvSpPr txBox="1">
            <a:spLocks/>
          </p:cNvSpPr>
          <p:nvPr/>
        </p:nvSpPr>
        <p:spPr>
          <a:xfrm>
            <a:off x="833844" y="334643"/>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002060"/>
                </a:solidFill>
                <a:effectLst/>
                <a:uLnTx/>
                <a:uFillTx/>
                <a:ea typeface="+mj-ea"/>
                <a:cs typeface="+mj-cs"/>
              </a:rPr>
              <a:t>VARIANT D FAIBLE OU D</a:t>
            </a:r>
            <a:r>
              <a:rPr kumimoji="0" lang="fr-FR" sz="4000" b="1" i="0" u="none" strike="noStrike" kern="1200" cap="none" spc="0" normalizeH="0" baseline="30000" noProof="0" dirty="0" smtClean="0">
                <a:ln>
                  <a:noFill/>
                </a:ln>
                <a:solidFill>
                  <a:srgbClr val="002060"/>
                </a:solidFill>
                <a:effectLst/>
                <a:uLnTx/>
                <a:uFillTx/>
                <a:ea typeface="+mj-ea"/>
                <a:cs typeface="+mj-cs"/>
              </a:rPr>
              <a:t>U</a:t>
            </a:r>
            <a:r>
              <a:rPr kumimoji="0" lang="fr-FR" sz="4000" b="1" i="0" u="none" strike="noStrike" kern="1200" cap="none" spc="0" normalizeH="0" baseline="0" noProof="0" dirty="0" smtClean="0">
                <a:ln>
                  <a:noFill/>
                </a:ln>
                <a:solidFill>
                  <a:srgbClr val="002060"/>
                </a:solidFill>
                <a:effectLst/>
                <a:uLnTx/>
                <a:uFillTx/>
                <a:ea typeface="+mj-ea"/>
                <a:cs typeface="+mj-cs"/>
              </a:rPr>
              <a:t> </a:t>
            </a:r>
            <a:endParaRPr kumimoji="0" lang="fr-FR" sz="4000" b="0" i="0" u="none" strike="noStrike" kern="1200" cap="none" spc="0" normalizeH="0" baseline="0" noProof="0" dirty="0">
              <a:ln>
                <a:noFill/>
              </a:ln>
              <a:solidFill>
                <a:srgbClr val="002060"/>
              </a:solidFill>
              <a:effectLst/>
              <a:uLnTx/>
              <a:uFillTx/>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1000"/>
                                        <p:tgtEl>
                                          <p:spTgt spid="3">
                                            <p:txEl>
                                              <p:pRg st="0" end="0"/>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1000"/>
                                        <p:tgtEl>
                                          <p:spTgt spid="3">
                                            <p:txEl>
                                              <p:pRg st="1" end="1"/>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1000"/>
                                        <p:tgtEl>
                                          <p:spTgt spid="3">
                                            <p:txEl>
                                              <p:pRg st="2" end="2"/>
                                            </p:txEl>
                                          </p:spTgt>
                                        </p:tgtEl>
                                      </p:cBhvr>
                                    </p:animEffect>
                                  </p:childTnLst>
                                </p:cTn>
                              </p:par>
                            </p:childTnLst>
                          </p:cTn>
                        </p:par>
                        <p:par>
                          <p:cTn id="19" fill="hold">
                            <p:stCondLst>
                              <p:cond delay="1500"/>
                            </p:stCondLst>
                            <p:childTnLst>
                              <p:par>
                                <p:cTn id="20" presetID="7"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000" fill="hold"/>
                                        <p:tgtEl>
                                          <p:spTgt spid="7"/>
                                        </p:tgtEl>
                                        <p:attrNameLst>
                                          <p:attrName>ppt_x</p:attrName>
                                        </p:attrNameLst>
                                      </p:cBhvr>
                                      <p:tavLst>
                                        <p:tav tm="0">
                                          <p:val>
                                            <p:strVal val="#ppt_x"/>
                                          </p:val>
                                        </p:tav>
                                        <p:tav tm="100000">
                                          <p:val>
                                            <p:strVal val="#ppt_x"/>
                                          </p:val>
                                        </p:tav>
                                      </p:tavLst>
                                    </p:anim>
                                    <p:anim calcmode="lin" valueType="num">
                                      <p:cBhvr additive="base">
                                        <p:cTn id="23" dur="2000" fill="hold"/>
                                        <p:tgtEl>
                                          <p:spTgt spid="7"/>
                                        </p:tgtEl>
                                        <p:attrNameLst>
                                          <p:attrName>ppt_y</p:attrName>
                                        </p:attrNameLst>
                                      </p:cBhvr>
                                      <p:tavLst>
                                        <p:tav tm="0">
                                          <p:val>
                                            <p:strVal val="1+#ppt_h/2"/>
                                          </p:val>
                                        </p:tav>
                                        <p:tav tm="100000">
                                          <p:val>
                                            <p:strVal val="#ppt_y"/>
                                          </p:val>
                                        </p:tav>
                                      </p:tavLst>
                                    </p:anim>
                                  </p:childTnLst>
                                </p:cTn>
                              </p:par>
                              <p:par>
                                <p:cTn id="24" presetID="7"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2000" fill="hold"/>
                                        <p:tgtEl>
                                          <p:spTgt spid="8"/>
                                        </p:tgtEl>
                                        <p:attrNameLst>
                                          <p:attrName>ppt_x</p:attrName>
                                        </p:attrNameLst>
                                      </p:cBhvr>
                                      <p:tavLst>
                                        <p:tav tm="0">
                                          <p:val>
                                            <p:strVal val="#ppt_x"/>
                                          </p:val>
                                        </p:tav>
                                        <p:tav tm="100000">
                                          <p:val>
                                            <p:strVal val="#ppt_x"/>
                                          </p:val>
                                        </p:tav>
                                      </p:tavLst>
                                    </p:anim>
                                    <p:anim calcmode="lin" valueType="num">
                                      <p:cBhvr additive="base">
                                        <p:cTn id="27" dur="20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
                                        </p:tgtEl>
                                      </p:cBhvr>
                                    </p:animEffect>
                                  </p:childTnLst>
                                </p:cTn>
                              </p:par>
                            </p:childTnLst>
                          </p:cTn>
                        </p:par>
                        <p:par>
                          <p:cTn id="36" fill="hold">
                            <p:stCondLst>
                              <p:cond delay="43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0"/>
                                        </p:tgtEl>
                                        <p:attrNameLst>
                                          <p:attrName>ppt_y</p:attrName>
                                        </p:attrNameLst>
                                      </p:cBhvr>
                                      <p:tavLst>
                                        <p:tav tm="0">
                                          <p:val>
                                            <p:strVal val="#ppt_y"/>
                                          </p:val>
                                        </p:tav>
                                        <p:tav tm="100000">
                                          <p:val>
                                            <p:strVal val="#ppt_y"/>
                                          </p:val>
                                        </p:tav>
                                      </p:tavLst>
                                    </p:anim>
                                    <p:anim calcmode="lin" valueType="num">
                                      <p:cBhvr>
                                        <p:cTn id="4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67696" y="1142986"/>
            <a:ext cx="11582400" cy="2286015"/>
          </a:xfrm>
        </p:spPr>
        <p:txBody>
          <a:bodyPr>
            <a:normAutofit/>
          </a:bodyPr>
          <a:lstStyle/>
          <a:p>
            <a:pPr>
              <a:buNone/>
            </a:pPr>
            <a:r>
              <a:rPr lang="fr-FR" sz="2400" dirty="0">
                <a:latin typeface="Times New Roman" pitchFamily="18" charset="0"/>
                <a:cs typeface="Times New Roman" pitchFamily="18" charset="0"/>
              </a:rPr>
              <a:t> </a:t>
            </a:r>
            <a:r>
              <a:rPr lang="fr-FR" sz="2400" dirty="0">
                <a:latin typeface="+mj-lt"/>
                <a:cs typeface="Times New Roman" pitchFamily="18" charset="0"/>
              </a:rPr>
              <a:t>Les deux protéines, </a:t>
            </a:r>
            <a:r>
              <a:rPr lang="fr-FR" sz="2400" b="1" dirty="0" err="1">
                <a:latin typeface="+mj-lt"/>
                <a:cs typeface="Times New Roman" pitchFamily="18" charset="0"/>
              </a:rPr>
              <a:t>RhD</a:t>
            </a:r>
            <a:r>
              <a:rPr lang="fr-FR" sz="2400" b="1" dirty="0">
                <a:latin typeface="+mj-lt"/>
                <a:cs typeface="Times New Roman" pitchFamily="18" charset="0"/>
              </a:rPr>
              <a:t> et </a:t>
            </a:r>
            <a:r>
              <a:rPr lang="fr-FR" sz="2400" b="1" dirty="0" err="1">
                <a:latin typeface="+mj-lt"/>
                <a:cs typeface="Times New Roman" pitchFamily="18" charset="0"/>
              </a:rPr>
              <a:t>RhCE</a:t>
            </a:r>
            <a:r>
              <a:rPr lang="fr-FR" sz="2400" b="1" dirty="0">
                <a:latin typeface="+mj-lt"/>
                <a:cs typeface="Times New Roman" pitchFamily="18" charset="0"/>
              </a:rPr>
              <a:t>, </a:t>
            </a:r>
            <a:r>
              <a:rPr lang="fr-FR" sz="2400" dirty="0">
                <a:latin typeface="+mj-lt"/>
                <a:cs typeface="Times New Roman" pitchFamily="18" charset="0"/>
              </a:rPr>
              <a:t>sont codées par deux gènes homologues</a:t>
            </a:r>
            <a:r>
              <a:rPr lang="fr-FR" sz="2400" b="1" dirty="0">
                <a:latin typeface="+mj-lt"/>
                <a:cs typeface="Times New Roman" pitchFamily="18" charset="0"/>
              </a:rPr>
              <a:t>, </a:t>
            </a:r>
            <a:r>
              <a:rPr lang="fr-FR" sz="2400" b="1" i="1" dirty="0">
                <a:latin typeface="+mj-lt"/>
                <a:cs typeface="Times New Roman" pitchFamily="18" charset="0"/>
              </a:rPr>
              <a:t>RHD </a:t>
            </a:r>
            <a:r>
              <a:rPr lang="fr-FR" sz="2400" b="1" dirty="0">
                <a:latin typeface="+mj-lt"/>
                <a:cs typeface="Times New Roman" pitchFamily="18" charset="0"/>
              </a:rPr>
              <a:t>et </a:t>
            </a:r>
            <a:r>
              <a:rPr lang="fr-FR" sz="2400" b="1" i="1" dirty="0" smtClean="0">
                <a:latin typeface="+mj-lt"/>
                <a:cs typeface="Times New Roman" pitchFamily="18" charset="0"/>
              </a:rPr>
              <a:t>RHCE</a:t>
            </a:r>
            <a:r>
              <a:rPr lang="fr-FR" sz="2400" dirty="0" smtClean="0">
                <a:latin typeface="+mj-lt"/>
                <a:cs typeface="Times New Roman" pitchFamily="18" charset="0"/>
              </a:rPr>
              <a:t>, localisés </a:t>
            </a:r>
            <a:r>
              <a:rPr lang="fr-FR" sz="2400" dirty="0">
                <a:latin typeface="+mj-lt"/>
                <a:cs typeface="Times New Roman" pitchFamily="18" charset="0"/>
              </a:rPr>
              <a:t>sur le </a:t>
            </a:r>
            <a:r>
              <a:rPr lang="fr-FR" sz="2400" dirty="0" smtClean="0">
                <a:latin typeface="+mj-lt"/>
                <a:cs typeface="Times New Roman" pitchFamily="18" charset="0"/>
              </a:rPr>
              <a:t>chromosome</a:t>
            </a:r>
            <a:r>
              <a:rPr lang="fr-FR" b="1" dirty="0" smtClean="0">
                <a:latin typeface="+mj-lt"/>
                <a:cs typeface="Times New Roman" pitchFamily="18" charset="0"/>
              </a:rPr>
              <a:t> </a:t>
            </a:r>
            <a:r>
              <a:rPr lang="fr-FR" sz="2400" b="1" dirty="0">
                <a:solidFill>
                  <a:schemeClr val="tx2"/>
                </a:solidFill>
                <a:latin typeface="+mj-lt"/>
                <a:cs typeface="Times New Roman" pitchFamily="18" charset="0"/>
              </a:rPr>
              <a:t>1p34-p36</a:t>
            </a:r>
            <a:r>
              <a:rPr lang="fr-FR" sz="2400" b="1" dirty="0">
                <a:latin typeface="+mj-lt"/>
                <a:cs typeface="Times New Roman" pitchFamily="18" charset="0"/>
              </a:rPr>
              <a:t>. </a:t>
            </a:r>
          </a:p>
        </p:txBody>
      </p:sp>
      <p:pic>
        <p:nvPicPr>
          <p:cNvPr id="4" name="Image 3"/>
          <p:cNvPicPr/>
          <p:nvPr/>
        </p:nvPicPr>
        <p:blipFill>
          <a:blip r:embed="rId3" cstate="print"/>
          <a:srcRect/>
          <a:stretch>
            <a:fillRect/>
          </a:stretch>
        </p:blipFill>
        <p:spPr bwMode="auto">
          <a:xfrm>
            <a:off x="1236316" y="2314184"/>
            <a:ext cx="9719368"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911424" y="5259681"/>
            <a:ext cx="9715568"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buFont typeface="Wingdings" pitchFamily="2" charset="2"/>
              <a:buChar char="q"/>
            </a:pPr>
            <a:r>
              <a:rPr lang="fr-FR" sz="2400" dirty="0">
                <a:solidFill>
                  <a:schemeClr val="tx1"/>
                </a:solidFill>
                <a:latin typeface="+mj-lt"/>
                <a:cs typeface="Times New Roman" pitchFamily="18" charset="0"/>
              </a:rPr>
              <a:t> </a:t>
            </a:r>
            <a:r>
              <a:rPr lang="fr-FR" sz="2400" dirty="0" smtClean="0">
                <a:solidFill>
                  <a:schemeClr val="tx1"/>
                </a:solidFill>
                <a:latin typeface="+mj-lt"/>
                <a:cs typeface="Times New Roman" pitchFamily="18" charset="0"/>
              </a:rPr>
              <a:t>Le D faible est résulté  de plusieurs  mutations génétiques aboutissant à des substitutions d’acide aminé.</a:t>
            </a:r>
            <a:endParaRPr lang="fr-FR" sz="2400" b="1" dirty="0">
              <a:solidFill>
                <a:schemeClr val="tx1"/>
              </a:solidFill>
              <a:latin typeface="+mj-lt"/>
              <a:cs typeface="Times New Roman" pitchFamily="18" charset="0"/>
            </a:endParaRPr>
          </a:p>
        </p:txBody>
      </p:sp>
      <p:sp>
        <p:nvSpPr>
          <p:cNvPr id="5" name="Rectangle 4">
            <a:extLst>
              <a:ext uri="{FF2B5EF4-FFF2-40B4-BE49-F238E27FC236}">
                <a16:creationId xmlns:a16="http://schemas.microsoft.com/office/drawing/2014/main" xmlns="" id="{FE0A2D13-5D97-478C-98FE-9D796EB4D983}"/>
              </a:ext>
            </a:extLst>
          </p:cNvPr>
          <p:cNvSpPr/>
          <p:nvPr/>
        </p:nvSpPr>
        <p:spPr>
          <a:xfrm>
            <a:off x="-1758928" y="392177"/>
            <a:ext cx="14693855" cy="707886"/>
          </a:xfrm>
          <a:prstGeom prst="rect">
            <a:avLst/>
          </a:prstGeom>
          <a:noFill/>
        </p:spPr>
        <p:txBody>
          <a:bodyPr wrap="square" lIns="91440" tIns="45720" rIns="91440" bIns="45720">
            <a:spAutoFit/>
          </a:bodyPr>
          <a:lstStyle/>
          <a:p>
            <a:pPr algn="ctr"/>
            <a:r>
              <a:rPr lang="fr-FR" sz="4000" b="1" cap="none" spc="0" dirty="0" smtClean="0">
                <a:ln w="0"/>
                <a:solidFill>
                  <a:srgbClr val="002060"/>
                </a:solidFill>
                <a:cs typeface="Times New Roman" pitchFamily="18" charset="0"/>
              </a:rPr>
              <a:t>ÉTUDE GÉNÉTIQUE DE SYSTÈME RH:</a:t>
            </a:r>
            <a:endParaRPr lang="fr-FR" sz="4000" b="1" cap="none" spc="0" dirty="0">
              <a:ln w="0"/>
              <a:solidFill>
                <a:srgbClr val="002060"/>
              </a:solidFill>
            </a:endParaRPr>
          </a:p>
        </p:txBody>
      </p:sp>
      <p:sp>
        <p:nvSpPr>
          <p:cNvPr id="10" name="Rectangle 9">
            <a:extLst>
              <a:ext uri="{FF2B5EF4-FFF2-40B4-BE49-F238E27FC236}">
                <a16:creationId xmlns:a16="http://schemas.microsoft.com/office/drawing/2014/main" xmlns="" id="{DACA4FA8-7470-4987-92B4-B606DF901726}"/>
              </a:ext>
            </a:extLst>
          </p:cNvPr>
          <p:cNvSpPr/>
          <p:nvPr/>
        </p:nvSpPr>
        <p:spPr>
          <a:xfrm>
            <a:off x="4241559" y="4519538"/>
            <a:ext cx="4239302" cy="369332"/>
          </a:xfrm>
          <a:prstGeom prst="rect">
            <a:avLst/>
          </a:prstGeom>
          <a:noFill/>
          <a:ln>
            <a:noFill/>
          </a:ln>
        </p:spPr>
        <p:txBody>
          <a:bodyPr wrap="none">
            <a:spAutoFit/>
          </a:bodyPr>
          <a:lstStyle/>
          <a:p>
            <a:pPr marL="285750" indent="-285750" algn="ctr"/>
            <a:r>
              <a:rPr lang="fr-FR" b="1" dirty="0" smtClean="0">
                <a:latin typeface="+mj-lt"/>
                <a:cs typeface="Times New Roman" panose="02020603050405020304" pitchFamily="18" charset="0"/>
              </a:rPr>
              <a:t>Fg : </a:t>
            </a:r>
            <a:r>
              <a:rPr lang="fr-FR" dirty="0" smtClean="0">
                <a:latin typeface="+mj-lt"/>
                <a:cs typeface="Times New Roman" panose="02020603050405020304" pitchFamily="18" charset="0"/>
              </a:rPr>
              <a:t>Organisation </a:t>
            </a:r>
            <a:r>
              <a:rPr lang="fr-FR" dirty="0">
                <a:latin typeface="+mj-lt"/>
                <a:cs typeface="Times New Roman" panose="02020603050405020304" pitchFamily="18" charset="0"/>
              </a:rPr>
              <a:t>des gènes du système RH</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500"/>
                            </p:stCondLst>
                            <p:childTnLst>
                              <p:par>
                                <p:cTn id="18" presetID="7"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ppt_x"/>
                                          </p:val>
                                        </p:tav>
                                        <p:tav tm="100000">
                                          <p:val>
                                            <p:strVal val="#ppt_x"/>
                                          </p:val>
                                        </p:tav>
                                      </p:tavLst>
                                    </p:anim>
                                    <p:anim calcmode="lin" valueType="num">
                                      <p:cBhvr additive="base">
                                        <p:cTn id="21" dur="10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txBox="1">
            <a:spLocks noGrp="1"/>
          </p:cNvSpPr>
          <p:nvPr>
            <p:ph type="title"/>
          </p:nvPr>
        </p:nvSpPr>
        <p:spPr>
          <a:xfrm>
            <a:off x="476211" y="410814"/>
            <a:ext cx="10972800" cy="646331"/>
          </a:xfrm>
          <a:prstGeom prst="rect">
            <a:avLst/>
          </a:prstGeom>
          <a:noFill/>
        </p:spPr>
        <p:txBody>
          <a:bodyPr wrap="square" rtlCol="0">
            <a:spAutoFit/>
          </a:bodyPr>
          <a:lstStyle/>
          <a:p>
            <a:pPr algn="ctr"/>
            <a:r>
              <a:rPr lang="fr-FR" sz="4000" b="1" cap="all" dirty="0">
                <a:ln w="0"/>
                <a:solidFill>
                  <a:srgbClr val="002060"/>
                </a:solidFill>
                <a:effectLst/>
                <a:latin typeface="+mn-lt"/>
                <a:cs typeface="Times New Roman" pitchFamily="18" charset="0"/>
              </a:rPr>
              <a:t>Étude biochimique du système </a:t>
            </a:r>
            <a:r>
              <a:rPr lang="fr-FR" sz="4000" b="1" cap="all" dirty="0" smtClean="0">
                <a:ln w="0"/>
                <a:solidFill>
                  <a:srgbClr val="002060"/>
                </a:solidFill>
                <a:effectLst/>
                <a:latin typeface="+mn-lt"/>
                <a:cs typeface="Times New Roman" pitchFamily="18" charset="0"/>
              </a:rPr>
              <a:t>Rh</a:t>
            </a:r>
            <a:endParaRPr lang="fr-FR" sz="4800" b="1" dirty="0">
              <a:solidFill>
                <a:srgbClr val="002060"/>
              </a:solidFill>
              <a:effectLst/>
              <a:latin typeface="+mn-lt"/>
              <a:cs typeface="Times New Roman" pitchFamily="18" charset="0"/>
            </a:endParaRPr>
          </a:p>
        </p:txBody>
      </p:sp>
      <p:pic>
        <p:nvPicPr>
          <p:cNvPr id="4" name="Espace réservé du contenu 3"/>
          <p:cNvPicPr>
            <a:picLocks noGrp="1"/>
          </p:cNvPicPr>
          <p:nvPr>
            <p:ph sz="quarter" idx="1"/>
          </p:nvPr>
        </p:nvPicPr>
        <p:blipFill>
          <a:blip r:embed="rId3" cstate="print"/>
          <a:srcRect/>
          <a:stretch>
            <a:fillRect/>
          </a:stretch>
        </p:blipFill>
        <p:spPr bwMode="auto">
          <a:xfrm>
            <a:off x="876085" y="2128743"/>
            <a:ext cx="10170251" cy="3017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extLst>
              <a:ext uri="{FF2B5EF4-FFF2-40B4-BE49-F238E27FC236}">
                <a16:creationId xmlns:a16="http://schemas.microsoft.com/office/drawing/2014/main" xmlns="" id="{D0403EE9-ED13-46E1-ADA6-48EC222A9BE0}"/>
              </a:ext>
            </a:extLst>
          </p:cNvPr>
          <p:cNvSpPr/>
          <p:nvPr/>
        </p:nvSpPr>
        <p:spPr>
          <a:xfrm>
            <a:off x="1528354" y="5793280"/>
            <a:ext cx="8830491" cy="400110"/>
          </a:xfrm>
          <a:prstGeom prst="rect">
            <a:avLst/>
          </a:prstGeom>
          <a:noFill/>
          <a:ln>
            <a:noFill/>
          </a:ln>
        </p:spPr>
        <p:txBody>
          <a:bodyPr wrap="square">
            <a:spAutoFit/>
          </a:bodyPr>
          <a:lstStyle/>
          <a:p>
            <a:pPr marL="285750" indent="-285750" algn="ctr"/>
            <a:r>
              <a:rPr lang="fr-FR" sz="2000" b="1" dirty="0" smtClean="0">
                <a:latin typeface="+mj-lt"/>
                <a:cs typeface="Times New Roman" panose="02020603050405020304" pitchFamily="18" charset="0"/>
              </a:rPr>
              <a:t>Fg: </a:t>
            </a:r>
            <a:r>
              <a:rPr lang="fr-FR" sz="2000" dirty="0" smtClean="0">
                <a:latin typeface="+mj-lt"/>
                <a:cs typeface="Times New Roman" panose="02020603050405020304" pitchFamily="18" charset="0"/>
              </a:rPr>
              <a:t>Structure </a:t>
            </a:r>
            <a:r>
              <a:rPr lang="fr-FR" sz="2000" dirty="0">
                <a:latin typeface="+mj-lt"/>
                <a:cs typeface="Times New Roman" panose="02020603050405020304" pitchFamily="18" charset="0"/>
              </a:rPr>
              <a:t>des protéines RHD et RHCE et polymorphisme C/c et E/e</a:t>
            </a:r>
          </a:p>
        </p:txBody>
      </p:sp>
      <p:sp>
        <p:nvSpPr>
          <p:cNvPr id="5" name="Rectangle 4"/>
          <p:cNvSpPr/>
          <p:nvPr/>
        </p:nvSpPr>
        <p:spPr>
          <a:xfrm>
            <a:off x="823391" y="1115085"/>
            <a:ext cx="6493637" cy="584775"/>
          </a:xfrm>
          <a:prstGeom prst="rect">
            <a:avLst/>
          </a:prstGeom>
        </p:spPr>
        <p:txBody>
          <a:bodyPr wrap="none">
            <a:spAutoFit/>
          </a:bodyPr>
          <a:lstStyle/>
          <a:p>
            <a:r>
              <a:rPr lang="fr-FR" sz="3200" b="1" dirty="0" smtClean="0">
                <a:ln w="0"/>
                <a:solidFill>
                  <a:srgbClr val="CA0702"/>
                </a:solidFill>
                <a:effectLst>
                  <a:outerShdw blurRad="38100" dist="38100" dir="2700000" algn="tl">
                    <a:srgbClr val="000000">
                      <a:alpha val="43137"/>
                    </a:srgbClr>
                  </a:outerShdw>
                </a:effectLst>
                <a:cs typeface="Times New Roman" pitchFamily="18" charset="0"/>
              </a:rPr>
              <a:t>Étude biochimique du système Rh </a:t>
            </a:r>
            <a:r>
              <a:rPr lang="fr-FR" sz="3200" b="1" dirty="0" smtClean="0">
                <a:ln w="0"/>
                <a:solidFill>
                  <a:srgbClr val="CA0702"/>
                </a:solidFill>
                <a:effectLst>
                  <a:outerShdw blurRad="38100" dist="38100" dir="2700000" algn="tl">
                    <a:srgbClr val="000000">
                      <a:alpha val="43137"/>
                    </a:srgbClr>
                  </a:outerShdw>
                </a:effectLst>
                <a:cs typeface="Times New Roman" pitchFamily="18" charset="0"/>
                <a:sym typeface="Wingdings" panose="05000000000000000000" pitchFamily="2" charset="2"/>
              </a:rPr>
              <a:t>(1)</a:t>
            </a:r>
            <a:endParaRPr lang="fr-FR" sz="32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par>
                          <p:cTn id="13" fill="hold">
                            <p:stCondLst>
                              <p:cond delay="1000"/>
                            </p:stCondLst>
                            <p:childTnLst>
                              <p:par>
                                <p:cTn id="14" presetID="7"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6"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txBox="1">
            <a:spLocks noGrp="1"/>
          </p:cNvSpPr>
          <p:nvPr>
            <p:ph type="title"/>
          </p:nvPr>
        </p:nvSpPr>
        <p:spPr>
          <a:xfrm>
            <a:off x="476211" y="659011"/>
            <a:ext cx="10972800" cy="535531"/>
          </a:xfrm>
          <a:prstGeom prst="rect">
            <a:avLst/>
          </a:prstGeom>
          <a:noFill/>
        </p:spPr>
        <p:txBody>
          <a:bodyPr wrap="square" rtlCol="0">
            <a:spAutoFit/>
          </a:bodyPr>
          <a:lstStyle/>
          <a:p>
            <a:r>
              <a:rPr lang="fr-FR" sz="3200" b="1" cap="none" dirty="0" smtClean="0">
                <a:ln w="0"/>
                <a:solidFill>
                  <a:srgbClr val="CA0702"/>
                </a:solidFill>
                <a:effectLst>
                  <a:outerShdw blurRad="38100" dist="38100" dir="2700000" algn="tl">
                    <a:srgbClr val="000000">
                      <a:alpha val="43137"/>
                    </a:srgbClr>
                  </a:outerShdw>
                </a:effectLst>
                <a:latin typeface="+mn-lt"/>
                <a:cs typeface="Times New Roman" pitchFamily="18" charset="0"/>
              </a:rPr>
              <a:t>Étude </a:t>
            </a:r>
            <a:r>
              <a:rPr lang="fr-FR" sz="3200" b="1" cap="none" dirty="0">
                <a:ln w="0"/>
                <a:solidFill>
                  <a:srgbClr val="CA0702"/>
                </a:solidFill>
                <a:effectLst>
                  <a:outerShdw blurRad="38100" dist="38100" dir="2700000" algn="tl">
                    <a:srgbClr val="000000">
                      <a:alpha val="43137"/>
                    </a:srgbClr>
                  </a:outerShdw>
                </a:effectLst>
                <a:latin typeface="+mn-lt"/>
                <a:cs typeface="Times New Roman" pitchFamily="18" charset="0"/>
              </a:rPr>
              <a:t>biochimique du système Rh </a:t>
            </a:r>
            <a:r>
              <a:rPr lang="fr-FR" sz="3200" b="1" cap="none" dirty="0">
                <a:ln w="0"/>
                <a:solidFill>
                  <a:srgbClr val="CA0702"/>
                </a:solidFill>
                <a:effectLst>
                  <a:outerShdw blurRad="38100" dist="38100" dir="2700000" algn="tl">
                    <a:srgbClr val="000000">
                      <a:alpha val="43137"/>
                    </a:srgbClr>
                  </a:outerShdw>
                </a:effectLst>
                <a:latin typeface="+mn-lt"/>
                <a:cs typeface="Times New Roman" pitchFamily="18" charset="0"/>
                <a:sym typeface="Wingdings" panose="05000000000000000000" pitchFamily="2" charset="2"/>
              </a:rPr>
              <a:t>(2</a:t>
            </a:r>
            <a:r>
              <a:rPr lang="fr-FR" sz="3200" b="1" cap="none" dirty="0" smtClean="0">
                <a:ln w="0"/>
                <a:solidFill>
                  <a:srgbClr val="CA0702"/>
                </a:solidFill>
                <a:effectLst>
                  <a:outerShdw blurRad="38100" dist="38100" dir="2700000" algn="tl">
                    <a:srgbClr val="000000">
                      <a:alpha val="43137"/>
                    </a:srgbClr>
                  </a:outerShdw>
                </a:effectLst>
                <a:latin typeface="+mn-lt"/>
                <a:cs typeface="Times New Roman" pitchFamily="18" charset="0"/>
                <a:sym typeface="Wingdings" panose="05000000000000000000" pitchFamily="2" charset="2"/>
              </a:rPr>
              <a:t>)</a:t>
            </a:r>
            <a:endParaRPr lang="fr-FR" sz="3200" b="1" dirty="0">
              <a:solidFill>
                <a:srgbClr val="CA0702"/>
              </a:solidFill>
              <a:effectLst>
                <a:outerShdw blurRad="38100" dist="38100" dir="2700000" algn="tl">
                  <a:srgbClr val="000000">
                    <a:alpha val="43137"/>
                  </a:srgbClr>
                </a:outerShdw>
              </a:effectLst>
              <a:latin typeface="+mn-lt"/>
              <a:cs typeface="Times New Roman" pitchFamily="18" charset="0"/>
            </a:endParaRPr>
          </a:p>
        </p:txBody>
      </p:sp>
      <p:graphicFrame>
        <p:nvGraphicFramePr>
          <p:cNvPr id="5" name="Tableau 4"/>
          <p:cNvGraphicFramePr>
            <a:graphicFrameLocks noGrp="1"/>
          </p:cNvGraphicFramePr>
          <p:nvPr>
            <p:extLst>
              <p:ext uri="{D42A27DB-BD31-4B8C-83A1-F6EECF244321}">
                <p14:modId xmlns="" xmlns:p14="http://schemas.microsoft.com/office/powerpoint/2010/main" val="387024929"/>
              </p:ext>
            </p:extLst>
          </p:nvPr>
        </p:nvGraphicFramePr>
        <p:xfrm>
          <a:off x="520781" y="1701365"/>
          <a:ext cx="11137239" cy="3365434"/>
        </p:xfrm>
        <a:graphic>
          <a:graphicData uri="http://schemas.openxmlformats.org/drawingml/2006/table">
            <a:tbl>
              <a:tblPr>
                <a:tableStyleId>{16D9F66E-5EB9-4882-86FB-DCBF35E3C3E4}</a:tableStyleId>
              </a:tblPr>
              <a:tblGrid>
                <a:gridCol w="2400267">
                  <a:extLst>
                    <a:ext uri="{9D8B030D-6E8A-4147-A177-3AD203B41FA5}">
                      <a16:colId xmlns="" xmlns:a16="http://schemas.microsoft.com/office/drawing/2014/main" val="20000"/>
                    </a:ext>
                  </a:extLst>
                </a:gridCol>
                <a:gridCol w="2644808">
                  <a:extLst>
                    <a:ext uri="{9D8B030D-6E8A-4147-A177-3AD203B41FA5}">
                      <a16:colId xmlns="" xmlns:a16="http://schemas.microsoft.com/office/drawing/2014/main" val="20001"/>
                    </a:ext>
                  </a:extLst>
                </a:gridCol>
                <a:gridCol w="3019821">
                  <a:extLst>
                    <a:ext uri="{9D8B030D-6E8A-4147-A177-3AD203B41FA5}">
                      <a16:colId xmlns="" xmlns:a16="http://schemas.microsoft.com/office/drawing/2014/main" val="20002"/>
                    </a:ext>
                  </a:extLst>
                </a:gridCol>
                <a:gridCol w="3072343">
                  <a:extLst>
                    <a:ext uri="{9D8B030D-6E8A-4147-A177-3AD203B41FA5}">
                      <a16:colId xmlns="" xmlns:a16="http://schemas.microsoft.com/office/drawing/2014/main" val="20003"/>
                    </a:ext>
                  </a:extLst>
                </a:gridCol>
              </a:tblGrid>
              <a:tr h="1152128">
                <a:tc>
                  <a:txBody>
                    <a:bodyPr/>
                    <a:lstStyle/>
                    <a:p>
                      <a:pPr marL="457200" algn="l">
                        <a:lnSpc>
                          <a:spcPct val="150000"/>
                        </a:lnSpc>
                        <a:spcAft>
                          <a:spcPts val="1400"/>
                        </a:spcAft>
                      </a:pPr>
                      <a:r>
                        <a:rPr lang="fr-FR" sz="1600" b="1" dirty="0"/>
                        <a:t>Phénotype D faible</a:t>
                      </a:r>
                      <a:endParaRPr lang="fr-FR" sz="1600" b="1" dirty="0">
                        <a:solidFill>
                          <a:srgbClr val="FF0000"/>
                        </a:solidFill>
                        <a:latin typeface="Times New Roman" pitchFamily="18" charset="0"/>
                        <a:ea typeface="Times New Roman"/>
                        <a:cs typeface="Times New Roman" pitchFamily="18" charset="0"/>
                      </a:endParaRPr>
                    </a:p>
                  </a:txBody>
                  <a:tcPr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50000"/>
                        </a:lnSpc>
                        <a:spcAft>
                          <a:spcPts val="1400"/>
                        </a:spcAft>
                      </a:pPr>
                      <a:r>
                        <a:rPr lang="fr-FR" sz="1600" b="1" dirty="0"/>
                        <a:t>Acides aminés </a:t>
                      </a:r>
                    </a:p>
                    <a:p>
                      <a:pPr algn="ctr">
                        <a:lnSpc>
                          <a:spcPct val="150000"/>
                        </a:lnSpc>
                        <a:spcAft>
                          <a:spcPts val="1400"/>
                        </a:spcAft>
                      </a:pPr>
                      <a:r>
                        <a:rPr lang="fr-FR" sz="1600" b="1" dirty="0"/>
                        <a:t>substitués</a:t>
                      </a:r>
                      <a:endParaRPr lang="fr-FR" sz="1600" b="1" dirty="0">
                        <a:solidFill>
                          <a:srgbClr val="FF0000"/>
                        </a:solidFill>
                        <a:latin typeface="Times New Roman" pitchFamily="18" charset="0"/>
                        <a:ea typeface="Times New Roman"/>
                        <a:cs typeface="Times New Roman" pitchFamily="18" charset="0"/>
                      </a:endParaRPr>
                    </a:p>
                  </a:txBody>
                  <a:tcPr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50000"/>
                        </a:lnSpc>
                        <a:spcAft>
                          <a:spcPts val="1400"/>
                        </a:spcAft>
                      </a:pPr>
                      <a:r>
                        <a:rPr lang="fr-FR" sz="1600" b="1" dirty="0"/>
                        <a:t>Segment affecté par la substitution</a:t>
                      </a:r>
                      <a:endParaRPr lang="fr-FR" sz="1600" b="1" dirty="0">
                        <a:solidFill>
                          <a:srgbClr val="FF0000"/>
                        </a:solidFill>
                        <a:latin typeface="Times New Roman" pitchFamily="18" charset="0"/>
                        <a:ea typeface="Times New Roman"/>
                        <a:cs typeface="Times New Roman" pitchFamily="18" charset="0"/>
                      </a:endParaRPr>
                    </a:p>
                  </a:txBody>
                  <a:tcPr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457200" algn="ctr">
                        <a:lnSpc>
                          <a:spcPct val="150000"/>
                        </a:lnSpc>
                        <a:spcAft>
                          <a:spcPts val="1400"/>
                        </a:spcAft>
                      </a:pPr>
                      <a:r>
                        <a:rPr lang="fr-FR" sz="1600" b="1" dirty="0"/>
                        <a:t>Nombre de sites antigénique D</a:t>
                      </a:r>
                      <a:endParaRPr lang="fr-FR" sz="1600" b="1" dirty="0">
                        <a:solidFill>
                          <a:srgbClr val="FF0000"/>
                        </a:solidFill>
                        <a:latin typeface="Times New Roman" pitchFamily="18" charset="0"/>
                        <a:ea typeface="Times New Roman"/>
                        <a:cs typeface="Times New Roman" pitchFamily="18" charset="0"/>
                      </a:endParaRPr>
                    </a:p>
                  </a:txBody>
                  <a:tcPr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 xmlns:a16="http://schemas.microsoft.com/office/drawing/2014/main" val="10000"/>
                  </a:ext>
                </a:extLst>
              </a:tr>
              <a:tr h="693546">
                <a:tc>
                  <a:txBody>
                    <a:bodyPr/>
                    <a:lstStyle/>
                    <a:p>
                      <a:pPr marL="457200" algn="l">
                        <a:lnSpc>
                          <a:spcPct val="150000"/>
                        </a:lnSpc>
                        <a:spcAft>
                          <a:spcPts val="0"/>
                        </a:spcAft>
                      </a:pPr>
                      <a:r>
                        <a:rPr lang="fr-FR" sz="1800" b="1" dirty="0"/>
                        <a:t>Type 1</a:t>
                      </a:r>
                      <a:endParaRPr lang="fr-FR" sz="1800" b="1" dirty="0">
                        <a:latin typeface="Times New Roman" pitchFamily="18" charset="0"/>
                        <a:ea typeface="Times New Roman"/>
                        <a:cs typeface="Times New Roman" pitchFamily="18" charset="0"/>
                      </a:endParaRPr>
                    </a:p>
                  </a:txBody>
                  <a:tcPr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457200" algn="ctr">
                        <a:lnSpc>
                          <a:spcPct val="150000"/>
                        </a:lnSpc>
                        <a:spcAft>
                          <a:spcPts val="0"/>
                        </a:spcAft>
                      </a:pPr>
                      <a:r>
                        <a:rPr lang="fr-FR" sz="1600"/>
                        <a:t>Val par Gly en 270</a:t>
                      </a:r>
                      <a:endParaRPr lang="fr-FR" sz="1600">
                        <a:latin typeface="Times New Roman" pitchFamily="18" charset="0"/>
                        <a:ea typeface="Times New Roman"/>
                        <a:cs typeface="Times New Roman" pitchFamily="18" charset="0"/>
                      </a:endParaRPr>
                    </a:p>
                  </a:txBody>
                  <a:tcPr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457200" algn="ctr">
                        <a:lnSpc>
                          <a:spcPct val="150000"/>
                        </a:lnSpc>
                        <a:spcAft>
                          <a:spcPts val="0"/>
                        </a:spcAft>
                      </a:pPr>
                      <a:r>
                        <a:rPr lang="fr-FR" sz="1600" dirty="0"/>
                        <a:t>Transmembranaire</a:t>
                      </a:r>
                      <a:endParaRPr lang="fr-FR" sz="1600" dirty="0">
                        <a:latin typeface="Times New Roman" pitchFamily="18" charset="0"/>
                        <a:ea typeface="Times New Roman"/>
                        <a:cs typeface="Times New Roman" pitchFamily="18" charset="0"/>
                      </a:endParaRPr>
                    </a:p>
                  </a:txBody>
                  <a:tcPr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457200" algn="ctr">
                        <a:lnSpc>
                          <a:spcPct val="150000"/>
                        </a:lnSpc>
                        <a:spcAft>
                          <a:spcPts val="1400"/>
                        </a:spcAft>
                      </a:pPr>
                      <a:r>
                        <a:rPr lang="fr-FR" sz="1600"/>
                        <a:t>1285</a:t>
                      </a:r>
                      <a:endParaRPr lang="fr-FR" sz="1600">
                        <a:latin typeface="Times New Roman" pitchFamily="18" charset="0"/>
                        <a:ea typeface="Times New Roman"/>
                        <a:cs typeface="Times New Roman" pitchFamily="18" charset="0"/>
                      </a:endParaRPr>
                    </a:p>
                  </a:txBody>
                  <a:tcPr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 xmlns:a16="http://schemas.microsoft.com/office/drawing/2014/main" val="10001"/>
                  </a:ext>
                </a:extLst>
              </a:tr>
              <a:tr h="693546">
                <a:tc>
                  <a:txBody>
                    <a:bodyPr/>
                    <a:lstStyle/>
                    <a:p>
                      <a:pPr marL="457200" algn="l">
                        <a:lnSpc>
                          <a:spcPct val="150000"/>
                        </a:lnSpc>
                        <a:spcAft>
                          <a:spcPts val="0"/>
                        </a:spcAft>
                      </a:pPr>
                      <a:r>
                        <a:rPr lang="fr-FR" sz="1800" b="1" dirty="0"/>
                        <a:t>Type 2</a:t>
                      </a:r>
                      <a:endParaRPr lang="fr-FR" sz="1800" b="1" dirty="0">
                        <a:latin typeface="Times New Roman" pitchFamily="18" charset="0"/>
                        <a:ea typeface="Times New Roman"/>
                        <a:cs typeface="Times New Roman" pitchFamily="18" charset="0"/>
                      </a:endParaRPr>
                    </a:p>
                  </a:txBody>
                  <a:tcPr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457200" algn="ctr">
                        <a:lnSpc>
                          <a:spcPct val="150000"/>
                        </a:lnSpc>
                        <a:spcAft>
                          <a:spcPts val="0"/>
                        </a:spcAft>
                      </a:pPr>
                      <a:r>
                        <a:rPr lang="fr-FR" sz="1600" dirty="0" err="1"/>
                        <a:t>Gly</a:t>
                      </a:r>
                      <a:r>
                        <a:rPr lang="fr-FR" sz="1600" dirty="0"/>
                        <a:t> par </a:t>
                      </a:r>
                      <a:r>
                        <a:rPr lang="fr-FR" sz="1600" dirty="0" err="1"/>
                        <a:t>Ala</a:t>
                      </a:r>
                      <a:r>
                        <a:rPr lang="fr-FR" sz="1600" dirty="0"/>
                        <a:t> en 385</a:t>
                      </a:r>
                      <a:endParaRPr lang="fr-FR" sz="1600" dirty="0">
                        <a:latin typeface="Times New Roman" pitchFamily="18" charset="0"/>
                        <a:ea typeface="Times New Roman"/>
                        <a:cs typeface="Times New Roman" pitchFamily="18" charset="0"/>
                      </a:endParaRPr>
                    </a:p>
                  </a:txBody>
                  <a:tcPr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457200" algn="ctr">
                        <a:lnSpc>
                          <a:spcPct val="150000"/>
                        </a:lnSpc>
                        <a:spcAft>
                          <a:spcPts val="0"/>
                        </a:spcAft>
                      </a:pPr>
                      <a:r>
                        <a:rPr lang="fr-FR" sz="1600" dirty="0"/>
                        <a:t>Transmembranaire</a:t>
                      </a:r>
                      <a:endParaRPr lang="fr-FR" sz="1600" dirty="0">
                        <a:latin typeface="Times New Roman" pitchFamily="18" charset="0"/>
                        <a:ea typeface="Times New Roman"/>
                        <a:cs typeface="Times New Roman" pitchFamily="18" charset="0"/>
                      </a:endParaRPr>
                    </a:p>
                  </a:txBody>
                  <a:tcPr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457200" algn="ctr">
                        <a:lnSpc>
                          <a:spcPct val="150000"/>
                        </a:lnSpc>
                        <a:spcAft>
                          <a:spcPts val="1400"/>
                        </a:spcAft>
                      </a:pPr>
                      <a:r>
                        <a:rPr lang="fr-FR" sz="1600" dirty="0"/>
                        <a:t>489</a:t>
                      </a:r>
                      <a:endParaRPr lang="fr-FR" sz="1600" dirty="0">
                        <a:latin typeface="Times New Roman" pitchFamily="18" charset="0"/>
                        <a:ea typeface="Times New Roman"/>
                        <a:cs typeface="Times New Roman" pitchFamily="18" charset="0"/>
                      </a:endParaRPr>
                    </a:p>
                  </a:txBody>
                  <a:tcPr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 xmlns:a16="http://schemas.microsoft.com/office/drawing/2014/main" val="10002"/>
                  </a:ext>
                </a:extLst>
              </a:tr>
              <a:tr h="826214">
                <a:tc>
                  <a:txBody>
                    <a:bodyPr/>
                    <a:lstStyle/>
                    <a:p>
                      <a:pPr marL="457200" algn="l">
                        <a:lnSpc>
                          <a:spcPct val="150000"/>
                        </a:lnSpc>
                        <a:spcAft>
                          <a:spcPts val="0"/>
                        </a:spcAft>
                      </a:pPr>
                      <a:r>
                        <a:rPr lang="fr-FR" sz="1800" b="1" dirty="0"/>
                        <a:t>Type 3</a:t>
                      </a:r>
                      <a:endParaRPr lang="fr-FR" sz="1800" b="1" dirty="0">
                        <a:latin typeface="Times New Roman" pitchFamily="18" charset="0"/>
                        <a:ea typeface="Times New Roman"/>
                        <a:cs typeface="Times New Roman" pitchFamily="18" charset="0"/>
                      </a:endParaRPr>
                    </a:p>
                  </a:txBody>
                  <a:tcPr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457200" algn="ctr">
                        <a:lnSpc>
                          <a:spcPct val="150000"/>
                        </a:lnSpc>
                        <a:spcAft>
                          <a:spcPts val="0"/>
                        </a:spcAft>
                      </a:pPr>
                      <a:r>
                        <a:rPr lang="fr-FR" sz="1600" dirty="0" err="1"/>
                        <a:t>Ser</a:t>
                      </a:r>
                      <a:r>
                        <a:rPr lang="fr-FR" sz="1600" dirty="0"/>
                        <a:t> par Cys en 3</a:t>
                      </a:r>
                      <a:endParaRPr lang="fr-FR" sz="1600" dirty="0">
                        <a:latin typeface="Times New Roman" pitchFamily="18" charset="0"/>
                        <a:ea typeface="Times New Roman"/>
                        <a:cs typeface="Times New Roman" pitchFamily="18" charset="0"/>
                      </a:endParaRPr>
                    </a:p>
                  </a:txBody>
                  <a:tcPr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457200" algn="ctr">
                        <a:lnSpc>
                          <a:spcPct val="150000"/>
                        </a:lnSpc>
                        <a:spcAft>
                          <a:spcPts val="0"/>
                        </a:spcAft>
                      </a:pPr>
                      <a:r>
                        <a:rPr lang="fr-FR" sz="1600" dirty="0" err="1"/>
                        <a:t>Intracytoplasmique</a:t>
                      </a:r>
                      <a:endParaRPr lang="fr-FR" sz="1600" dirty="0">
                        <a:latin typeface="Times New Roman" pitchFamily="18" charset="0"/>
                        <a:ea typeface="Times New Roman"/>
                        <a:cs typeface="Times New Roman" pitchFamily="18" charset="0"/>
                      </a:endParaRPr>
                    </a:p>
                  </a:txBody>
                  <a:tcPr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457200" algn="ctr">
                        <a:lnSpc>
                          <a:spcPct val="150000"/>
                        </a:lnSpc>
                        <a:spcAft>
                          <a:spcPts val="1400"/>
                        </a:spcAft>
                      </a:pPr>
                      <a:r>
                        <a:rPr lang="fr-FR" sz="1600" dirty="0"/>
                        <a:t>1932</a:t>
                      </a:r>
                      <a:endParaRPr lang="fr-FR" sz="1600" dirty="0">
                        <a:latin typeface="Times New Roman" pitchFamily="18" charset="0"/>
                        <a:ea typeface="Times New Roman"/>
                        <a:cs typeface="Times New Roman" pitchFamily="18" charset="0"/>
                      </a:endParaRPr>
                    </a:p>
                  </a:txBody>
                  <a:tcPr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8" name="Rectangle 7">
            <a:extLst>
              <a:ext uri="{FF2B5EF4-FFF2-40B4-BE49-F238E27FC236}">
                <a16:creationId xmlns="" xmlns:a16="http://schemas.microsoft.com/office/drawing/2014/main" id="{CD0D1876-3A54-4020-9C70-E56D1B388131}"/>
              </a:ext>
            </a:extLst>
          </p:cNvPr>
          <p:cNvSpPr/>
          <p:nvPr/>
        </p:nvSpPr>
        <p:spPr>
          <a:xfrm>
            <a:off x="1515291" y="5542982"/>
            <a:ext cx="9261566" cy="646331"/>
          </a:xfrm>
          <a:prstGeom prst="rect">
            <a:avLst/>
          </a:prstGeom>
          <a:noFill/>
          <a:ln>
            <a:noFill/>
          </a:ln>
        </p:spPr>
        <p:txBody>
          <a:bodyPr wrap="square">
            <a:spAutoFit/>
          </a:bodyP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Tableau </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nombre des sites antigéniques et des mutations responsables des principaux Phénotypes D faible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1201" y="287386"/>
            <a:ext cx="9956800" cy="1143000"/>
          </a:xfrm>
        </p:spPr>
        <p:txBody>
          <a:bodyPr>
            <a:normAutofit/>
          </a:bodyPr>
          <a:lstStyle/>
          <a:p>
            <a:pPr algn="ctr"/>
            <a:r>
              <a:rPr lang="fr-FR" sz="4000" b="1" cap="all" dirty="0">
                <a:ln w="0"/>
                <a:solidFill>
                  <a:srgbClr val="002060"/>
                </a:solidFill>
                <a:effectLst/>
                <a:latin typeface="+mn-lt"/>
                <a:cs typeface="Times New Roman" pitchFamily="18" charset="0"/>
              </a:rPr>
              <a:t>les anticorps de système Rh :</a:t>
            </a:r>
            <a:endParaRPr lang="fr-FR" sz="4000" b="1" dirty="0">
              <a:solidFill>
                <a:srgbClr val="002060"/>
              </a:solidFill>
              <a:effectLst/>
              <a:latin typeface="+mn-lt"/>
              <a:cs typeface="Times New Roman" pitchFamily="18" charset="0"/>
            </a:endParaRPr>
          </a:p>
        </p:txBody>
      </p:sp>
      <p:sp>
        <p:nvSpPr>
          <p:cNvPr id="5" name="Chevron 4"/>
          <p:cNvSpPr/>
          <p:nvPr/>
        </p:nvSpPr>
        <p:spPr>
          <a:xfrm>
            <a:off x="2307179" y="1844824"/>
            <a:ext cx="7584843" cy="747464"/>
          </a:xfrm>
          <a:prstGeom prst="chevron">
            <a:avLst/>
          </a:prstGeom>
          <a:solidFill>
            <a:schemeClr val="accent1">
              <a:lumMod val="20000"/>
              <a:lumOff val="80000"/>
            </a:schemeClr>
          </a:solidFill>
          <a:ln>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Wingdings" pitchFamily="2" charset="2"/>
              <a:buChar char="q"/>
            </a:pPr>
            <a:r>
              <a:rPr lang="fr-FR" sz="2000" dirty="0">
                <a:solidFill>
                  <a:schemeClr val="tx1"/>
                </a:solidFill>
                <a:effectLst>
                  <a:outerShdw blurRad="38100" dist="38100" dir="2700000" algn="tl">
                    <a:srgbClr val="000000">
                      <a:alpha val="43137"/>
                    </a:srgbClr>
                  </a:outerShdw>
                </a:effectLst>
                <a:latin typeface="+mj-lt"/>
                <a:cs typeface="Times New Roman" pitchFamily="18" charset="0"/>
              </a:rPr>
              <a:t>Les anticorps du système Rh sont pratiquement toujours des </a:t>
            </a:r>
            <a:r>
              <a:rPr lang="fr-FR" sz="2000" b="1" dirty="0">
                <a:solidFill>
                  <a:srgbClr val="C00000"/>
                </a:solidFill>
                <a:effectLst>
                  <a:outerShdw blurRad="38100" dist="38100" dir="2700000" algn="tl">
                    <a:srgbClr val="000000">
                      <a:alpha val="43137"/>
                    </a:srgbClr>
                  </a:outerShdw>
                </a:effectLst>
                <a:latin typeface="+mj-lt"/>
                <a:cs typeface="Times New Roman" pitchFamily="18" charset="0"/>
              </a:rPr>
              <a:t>allo-anticorps.</a:t>
            </a:r>
          </a:p>
        </p:txBody>
      </p:sp>
      <p:sp>
        <p:nvSpPr>
          <p:cNvPr id="6" name="Chevron 5"/>
          <p:cNvSpPr/>
          <p:nvPr/>
        </p:nvSpPr>
        <p:spPr>
          <a:xfrm>
            <a:off x="2307180" y="5301208"/>
            <a:ext cx="7685909" cy="747464"/>
          </a:xfrm>
          <a:prstGeom prst="chevron">
            <a:avLst/>
          </a:prstGeom>
          <a:solidFill>
            <a:schemeClr val="accent1">
              <a:lumMod val="50000"/>
            </a:schemeClr>
          </a:solidFill>
          <a:ln>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1">
              <a:buFont typeface="Wingdings" pitchFamily="2" charset="2"/>
              <a:buChar char="q"/>
            </a:pPr>
            <a:r>
              <a:rPr lang="fr-FR" sz="2000" dirty="0">
                <a:solidFill>
                  <a:schemeClr val="tx1"/>
                </a:solidFill>
                <a:effectLst>
                  <a:outerShdw blurRad="38100" dist="38100" dir="2700000" algn="tl">
                    <a:srgbClr val="000000">
                      <a:alpha val="43137"/>
                    </a:srgbClr>
                  </a:outerShdw>
                </a:effectLst>
                <a:latin typeface="+mj-lt"/>
                <a:cs typeface="Times New Roman" pitchFamily="18" charset="0"/>
              </a:rPr>
              <a:t>Actifs à </a:t>
            </a:r>
            <a:r>
              <a:rPr lang="fr-FR" sz="2000" b="1" dirty="0">
                <a:solidFill>
                  <a:srgbClr val="C00000"/>
                </a:solidFill>
                <a:effectLst>
                  <a:outerShdw blurRad="38100" dist="38100" dir="2700000" algn="tl">
                    <a:srgbClr val="000000">
                      <a:alpha val="43137"/>
                    </a:srgbClr>
                  </a:outerShdw>
                </a:effectLst>
                <a:latin typeface="+mj-lt"/>
                <a:cs typeface="Times New Roman" pitchFamily="18" charset="0"/>
              </a:rPr>
              <a:t>37°</a:t>
            </a:r>
          </a:p>
        </p:txBody>
      </p:sp>
      <p:sp>
        <p:nvSpPr>
          <p:cNvPr id="7" name="Chevron 6"/>
          <p:cNvSpPr/>
          <p:nvPr/>
        </p:nvSpPr>
        <p:spPr>
          <a:xfrm>
            <a:off x="2307179" y="2708920"/>
            <a:ext cx="7607533" cy="747464"/>
          </a:xfrm>
          <a:prstGeom prst="chevron">
            <a:avLst/>
          </a:prstGeom>
          <a:solidFill>
            <a:schemeClr val="accent1">
              <a:lumMod val="40000"/>
              <a:lumOff val="60000"/>
            </a:schemeClr>
          </a:solidFill>
          <a:ln>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1">
              <a:buFont typeface="Wingdings" pitchFamily="2" charset="2"/>
              <a:buChar char="q"/>
            </a:pPr>
            <a:r>
              <a:rPr lang="fr-FR" sz="2000" dirty="0">
                <a:solidFill>
                  <a:schemeClr val="tx1"/>
                </a:solidFill>
                <a:effectLst>
                  <a:outerShdw blurRad="38100" dist="38100" dir="2700000" algn="tl">
                    <a:srgbClr val="000000">
                      <a:alpha val="43137"/>
                    </a:srgbClr>
                  </a:outerShdw>
                </a:effectLst>
                <a:latin typeface="+mj-lt"/>
                <a:cs typeface="Times New Roman" pitchFamily="18" charset="0"/>
              </a:rPr>
              <a:t>Ils</a:t>
            </a:r>
            <a:r>
              <a:rPr lang="fr-FR" sz="2000" b="1" dirty="0">
                <a:solidFill>
                  <a:srgbClr val="C00000"/>
                </a:solidFill>
                <a:effectLst>
                  <a:outerShdw blurRad="38100" dist="38100" dir="2700000" algn="tl">
                    <a:srgbClr val="000000">
                      <a:alpha val="43137"/>
                    </a:srgbClr>
                  </a:outerShdw>
                </a:effectLst>
                <a:latin typeface="+mj-lt"/>
                <a:cs typeface="Times New Roman" pitchFamily="18" charset="0"/>
              </a:rPr>
              <a:t> n’activent pas </a:t>
            </a:r>
            <a:r>
              <a:rPr lang="fr-FR" sz="2000" dirty="0">
                <a:solidFill>
                  <a:schemeClr val="tx1"/>
                </a:solidFill>
                <a:effectLst>
                  <a:outerShdw blurRad="38100" dist="38100" dir="2700000" algn="tl">
                    <a:srgbClr val="000000">
                      <a:alpha val="43137"/>
                    </a:srgbClr>
                  </a:outerShdw>
                </a:effectLst>
                <a:latin typeface="+mj-lt"/>
                <a:cs typeface="Times New Roman" pitchFamily="18" charset="0"/>
              </a:rPr>
              <a:t>le complément.</a:t>
            </a:r>
          </a:p>
        </p:txBody>
      </p:sp>
      <p:sp>
        <p:nvSpPr>
          <p:cNvPr id="8" name="Chevron 7"/>
          <p:cNvSpPr/>
          <p:nvPr/>
        </p:nvSpPr>
        <p:spPr>
          <a:xfrm>
            <a:off x="2307179" y="4437112"/>
            <a:ext cx="7685910" cy="747464"/>
          </a:xfrm>
          <a:prstGeom prst="chevron">
            <a:avLst/>
          </a:prstGeom>
          <a:solidFill>
            <a:schemeClr val="accent1">
              <a:lumMod val="75000"/>
            </a:schemeClr>
          </a:solidFill>
          <a:ln>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1">
              <a:buFont typeface="Wingdings" pitchFamily="2" charset="2"/>
              <a:buChar char="q"/>
            </a:pPr>
            <a:r>
              <a:rPr lang="fr-FR" sz="2000" dirty="0">
                <a:solidFill>
                  <a:schemeClr val="tx1"/>
                </a:solidFill>
                <a:effectLst>
                  <a:outerShdw blurRad="38100" dist="38100" dir="2700000" algn="tl">
                    <a:srgbClr val="000000">
                      <a:alpha val="43137"/>
                    </a:srgbClr>
                  </a:outerShdw>
                </a:effectLst>
                <a:latin typeface="+mj-lt"/>
                <a:cs typeface="Times New Roman" pitchFamily="18" charset="0"/>
              </a:rPr>
              <a:t> Traverse </a:t>
            </a:r>
            <a:r>
              <a:rPr lang="fr-FR" sz="2000" dirty="0" smtClean="0">
                <a:solidFill>
                  <a:schemeClr val="tx1"/>
                </a:solidFill>
                <a:effectLst>
                  <a:outerShdw blurRad="38100" dist="38100" dir="2700000" algn="tl">
                    <a:srgbClr val="000000">
                      <a:alpha val="43137"/>
                    </a:srgbClr>
                  </a:outerShdw>
                </a:effectLst>
                <a:latin typeface="+mj-lt"/>
                <a:cs typeface="Times New Roman" pitchFamily="18" charset="0"/>
              </a:rPr>
              <a:t>le </a:t>
            </a:r>
            <a:r>
              <a:rPr lang="fr-FR" sz="2000" b="1" dirty="0">
                <a:solidFill>
                  <a:srgbClr val="C00000"/>
                </a:solidFill>
                <a:effectLst>
                  <a:outerShdw blurRad="38100" dist="38100" dir="2700000" algn="tl">
                    <a:srgbClr val="000000">
                      <a:alpha val="43137"/>
                    </a:srgbClr>
                  </a:outerShdw>
                </a:effectLst>
                <a:latin typeface="+mj-lt"/>
                <a:cs typeface="Times New Roman" pitchFamily="18" charset="0"/>
              </a:rPr>
              <a:t>placenta. </a:t>
            </a:r>
          </a:p>
        </p:txBody>
      </p:sp>
      <p:sp>
        <p:nvSpPr>
          <p:cNvPr id="9" name="Chevron 8"/>
          <p:cNvSpPr/>
          <p:nvPr/>
        </p:nvSpPr>
        <p:spPr>
          <a:xfrm>
            <a:off x="2307179" y="3573016"/>
            <a:ext cx="7633659" cy="747464"/>
          </a:xfrm>
          <a:prstGeom prst="chevron">
            <a:avLst/>
          </a:prstGeom>
          <a:solidFill>
            <a:schemeClr val="accent1">
              <a:lumMod val="60000"/>
              <a:lumOff val="40000"/>
            </a:schemeClr>
          </a:solidFill>
          <a:ln>
            <a:solidFill>
              <a:schemeClr val="tx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1">
              <a:buFont typeface="Wingdings" pitchFamily="2" charset="2"/>
              <a:buChar char="q"/>
            </a:pPr>
            <a:r>
              <a:rPr lang="fr-FR" sz="2000" dirty="0">
                <a:solidFill>
                  <a:schemeClr val="tx1"/>
                </a:solidFill>
                <a:effectLst>
                  <a:outerShdw blurRad="38100" dist="38100" dir="2700000" algn="tl">
                    <a:srgbClr val="000000">
                      <a:alpha val="43137"/>
                    </a:srgbClr>
                  </a:outerShdw>
                </a:effectLst>
                <a:latin typeface="+mj-lt"/>
                <a:cs typeface="Times New Roman" pitchFamily="18" charset="0"/>
              </a:rPr>
              <a:t>Ils sont </a:t>
            </a:r>
            <a:r>
              <a:rPr lang="fr-FR" sz="2000" dirty="0" smtClean="0">
                <a:solidFill>
                  <a:schemeClr val="tx1"/>
                </a:solidFill>
                <a:effectLst>
                  <a:outerShdw blurRad="38100" dist="38100" dir="2700000" algn="tl">
                    <a:srgbClr val="000000">
                      <a:alpha val="43137"/>
                    </a:srgbClr>
                  </a:outerShdw>
                </a:effectLst>
                <a:latin typeface="+mj-lt"/>
                <a:cs typeface="Times New Roman" pitchFamily="18" charset="0"/>
              </a:rPr>
              <a:t>de nature: </a:t>
            </a:r>
            <a:r>
              <a:rPr lang="fr-FR" sz="2000" b="1" dirty="0" err="1">
                <a:solidFill>
                  <a:srgbClr val="C00000"/>
                </a:solidFill>
                <a:effectLst>
                  <a:outerShdw blurRad="38100" dist="38100" dir="2700000" algn="tl">
                    <a:srgbClr val="000000">
                      <a:alpha val="43137"/>
                    </a:srgbClr>
                  </a:outerShdw>
                </a:effectLst>
                <a:latin typeface="+mj-lt"/>
                <a:cs typeface="Times New Roman" pitchFamily="18" charset="0"/>
              </a:rPr>
              <a:t>IgG</a:t>
            </a:r>
            <a:r>
              <a:rPr lang="fr-FR" sz="2000" dirty="0">
                <a:solidFill>
                  <a:schemeClr val="tx1"/>
                </a:solidFill>
                <a:effectLst>
                  <a:outerShdw blurRad="38100" dist="38100" dir="2700000" algn="tl">
                    <a:srgbClr val="000000">
                      <a:alpha val="43137"/>
                    </a:srgbClr>
                  </a:outerShdw>
                </a:effectLst>
                <a:latin typeface="+mj-lt"/>
                <a:cs typeface="Times New Roman" pitchFamily="18" charset="0"/>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par>
                          <p:cTn id="17" fill="hold">
                            <p:stCondLst>
                              <p:cond delay="1500"/>
                            </p:stCondLst>
                            <p:childTnLst>
                              <p:par>
                                <p:cTn id="18" presetID="5"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par>
                          <p:cTn id="21" fill="hold">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par>
                          <p:cTn id="25" fill="hold">
                            <p:stCondLst>
                              <p:cond delay="2500"/>
                            </p:stCondLst>
                            <p:childTnLst>
                              <p:par>
                                <p:cTn id="26" presetID="5" presetClass="entr" presetSubtype="1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9977" y="192818"/>
            <a:ext cx="9196251" cy="830997"/>
          </a:xfrm>
          <a:prstGeom prst="rect">
            <a:avLst/>
          </a:prstGeom>
        </p:spPr>
        <p:txBody>
          <a:bodyPr wrap="square">
            <a:spAutoFit/>
          </a:bodyPr>
          <a:lstStyle/>
          <a:p>
            <a:pPr algn="ctr"/>
            <a:r>
              <a:rPr lang="fr-FR" sz="2400" dirty="0" smtClean="0">
                <a:solidFill>
                  <a:srgbClr val="001642"/>
                </a:solidFill>
                <a:latin typeface="+mj-lt"/>
                <a:cs typeface="Times New Roman" panose="02020603050405020304" pitchFamily="18" charset="0"/>
              </a:rPr>
              <a:t>MINISTRE DE LA SANTE DE LA POPULATION  ET DE LA REFORME  HOSPITALIERE</a:t>
            </a:r>
            <a:endParaRPr lang="fr-FR" sz="2400" dirty="0">
              <a:solidFill>
                <a:srgbClr val="001642"/>
              </a:solidFill>
              <a:latin typeface="+mj-lt"/>
              <a:cs typeface="Times New Roman" panose="02020603050405020304" pitchFamily="18" charset="0"/>
            </a:endParaRPr>
          </a:p>
        </p:txBody>
      </p:sp>
      <p:sp>
        <p:nvSpPr>
          <p:cNvPr id="3" name="Rectangle 2"/>
          <p:cNvSpPr/>
          <p:nvPr/>
        </p:nvSpPr>
        <p:spPr>
          <a:xfrm>
            <a:off x="265611" y="1250910"/>
            <a:ext cx="5560423" cy="707886"/>
          </a:xfrm>
          <a:prstGeom prst="rect">
            <a:avLst/>
          </a:prstGeom>
        </p:spPr>
        <p:txBody>
          <a:bodyPr wrap="square">
            <a:spAutoFit/>
          </a:bodyPr>
          <a:lstStyle/>
          <a:p>
            <a:r>
              <a:rPr lang="fr-FR" sz="2000" dirty="0" smtClean="0">
                <a:cs typeface="Times New Roman" panose="02020603050405020304" pitchFamily="18" charset="0"/>
              </a:rPr>
              <a:t>Institut National de Formation Supérieure paramédicale  d’ORAN </a:t>
            </a:r>
            <a:r>
              <a:rPr lang="fr-FR" sz="2000" b="1" dirty="0" smtClean="0">
                <a:solidFill>
                  <a:srgbClr val="03A1A4"/>
                </a:solidFill>
                <a:cs typeface="Times New Roman" panose="02020603050405020304" pitchFamily="18" charset="0"/>
              </a:rPr>
              <a:t>-INFSPM-</a:t>
            </a:r>
            <a:endParaRPr lang="fr-FR" sz="2000" b="1" dirty="0">
              <a:solidFill>
                <a:srgbClr val="03A1A4"/>
              </a:solidFill>
            </a:endParaRPr>
          </a:p>
        </p:txBody>
      </p:sp>
      <p:sp>
        <p:nvSpPr>
          <p:cNvPr id="4" name="Rectangle 3"/>
          <p:cNvSpPr/>
          <p:nvPr/>
        </p:nvSpPr>
        <p:spPr>
          <a:xfrm>
            <a:off x="7380515" y="1240358"/>
            <a:ext cx="4811486" cy="1015663"/>
          </a:xfrm>
          <a:prstGeom prst="rect">
            <a:avLst/>
          </a:prstGeom>
        </p:spPr>
        <p:txBody>
          <a:bodyPr wrap="square">
            <a:spAutoFit/>
          </a:bodyPr>
          <a:lstStyle/>
          <a:p>
            <a:r>
              <a:rPr lang="fr-FR" sz="2000" b="1" dirty="0" smtClean="0">
                <a:solidFill>
                  <a:srgbClr val="03A1A4"/>
                </a:solidFill>
                <a:cs typeface="Times New Roman" panose="02020603050405020304" pitchFamily="18" charset="0"/>
              </a:rPr>
              <a:t>Domaine: </a:t>
            </a:r>
            <a:r>
              <a:rPr lang="fr-FR" sz="2000" dirty="0" smtClean="0">
                <a:cs typeface="Times New Roman" panose="02020603050405020304" pitchFamily="18" charset="0"/>
              </a:rPr>
              <a:t>Paramédicale.</a:t>
            </a:r>
            <a:r>
              <a:rPr lang="fr-FR" sz="2000" b="1" dirty="0" smtClean="0">
                <a:cs typeface="Times New Roman" panose="02020603050405020304" pitchFamily="18" charset="0"/>
              </a:rPr>
              <a:t> </a:t>
            </a:r>
          </a:p>
          <a:p>
            <a:r>
              <a:rPr lang="fr-FR" sz="2000" b="1" dirty="0" smtClean="0">
                <a:solidFill>
                  <a:srgbClr val="03A1A4"/>
                </a:solidFill>
                <a:cs typeface="Times New Roman" panose="02020603050405020304" pitchFamily="18" charset="0"/>
              </a:rPr>
              <a:t>Filière</a:t>
            </a:r>
            <a:r>
              <a:rPr lang="fr-FR" sz="2000" dirty="0" smtClean="0">
                <a:solidFill>
                  <a:srgbClr val="03A1A4"/>
                </a:solidFill>
                <a:cs typeface="Times New Roman" panose="02020603050405020304" pitchFamily="18" charset="0"/>
              </a:rPr>
              <a:t>: </a:t>
            </a:r>
            <a:r>
              <a:rPr lang="fr-FR" sz="2000" dirty="0" smtClean="0">
                <a:cs typeface="Times New Roman" panose="02020603050405020304" pitchFamily="18" charset="0"/>
              </a:rPr>
              <a:t>Médico-technique</a:t>
            </a:r>
            <a:r>
              <a:rPr lang="fr-FR" sz="2000" u="sng" dirty="0" smtClean="0">
                <a:cs typeface="Times New Roman" panose="02020603050405020304" pitchFamily="18" charset="0"/>
              </a:rPr>
              <a:t> </a:t>
            </a:r>
          </a:p>
          <a:p>
            <a:r>
              <a:rPr lang="fr-FR" sz="2000" b="1" dirty="0" smtClean="0">
                <a:solidFill>
                  <a:srgbClr val="03A1A4"/>
                </a:solidFill>
                <a:cs typeface="Times New Roman" panose="02020603050405020304" pitchFamily="18" charset="0"/>
              </a:rPr>
              <a:t>Spécialité: </a:t>
            </a:r>
            <a:r>
              <a:rPr lang="fr-FR" sz="2000" dirty="0" smtClean="0">
                <a:cs typeface="Times New Roman" panose="02020603050405020304" pitchFamily="18" charset="0"/>
              </a:rPr>
              <a:t>Laborantin de Santé Publique</a:t>
            </a:r>
          </a:p>
        </p:txBody>
      </p:sp>
      <p:sp>
        <p:nvSpPr>
          <p:cNvPr id="5" name="Rectangle 4"/>
          <p:cNvSpPr/>
          <p:nvPr/>
        </p:nvSpPr>
        <p:spPr>
          <a:xfrm>
            <a:off x="4085034" y="2382182"/>
            <a:ext cx="3913251" cy="461665"/>
          </a:xfrm>
          <a:prstGeom prst="rect">
            <a:avLst/>
          </a:prstGeom>
        </p:spPr>
        <p:txBody>
          <a:bodyPr wrap="none">
            <a:spAutoFit/>
          </a:bodyPr>
          <a:lstStyle/>
          <a:p>
            <a:r>
              <a:rPr lang="fr-FR" sz="2400" b="1" dirty="0" smtClean="0">
                <a:latin typeface="Comic Sans MS" pitchFamily="66" charset="0"/>
                <a:ea typeface="Calibri" pitchFamily="34" charset="0"/>
                <a:cs typeface="Times New Roman" pitchFamily="18" charset="0"/>
              </a:rPr>
              <a:t>Mémoire De Fin d’Etudes</a:t>
            </a:r>
            <a:endParaRPr lang="fr-FR" sz="2400" b="1" dirty="0">
              <a:latin typeface="Comic Sans MS" pitchFamily="66" charset="0"/>
            </a:endParaRPr>
          </a:p>
        </p:txBody>
      </p:sp>
      <p:sp>
        <p:nvSpPr>
          <p:cNvPr id="11" name="Rectangle 10"/>
          <p:cNvSpPr/>
          <p:nvPr/>
        </p:nvSpPr>
        <p:spPr>
          <a:xfrm>
            <a:off x="446162" y="4694313"/>
            <a:ext cx="3356560" cy="1015663"/>
          </a:xfrm>
          <a:prstGeom prst="rect">
            <a:avLst/>
          </a:prstGeom>
        </p:spPr>
        <p:txBody>
          <a:bodyPr wrap="none">
            <a:spAutoFit/>
          </a:bodyPr>
          <a:lstStyle/>
          <a:p>
            <a:pPr lvl="0" indent="449263" rtl="1" eaLnBrk="0" fontAlgn="base" hangingPunct="0">
              <a:spcBef>
                <a:spcPct val="0"/>
              </a:spcBef>
              <a:spcAft>
                <a:spcPct val="0"/>
              </a:spcAft>
              <a:tabLst>
                <a:tab pos="1744663" algn="l"/>
              </a:tabLst>
            </a:pPr>
            <a:r>
              <a:rPr lang="fr-FR" sz="2000" b="1" i="1" dirty="0" smtClean="0">
                <a:solidFill>
                  <a:srgbClr val="009999"/>
                </a:solidFill>
                <a:ea typeface="Calibri" pitchFamily="34" charset="0"/>
                <a:cs typeface="Times New Roman" pitchFamily="18" charset="0"/>
              </a:rPr>
              <a:t>Elaboré et soutenue par :</a:t>
            </a:r>
          </a:p>
          <a:p>
            <a:pPr lvl="0" indent="449263" algn="ctr" eaLnBrk="0" fontAlgn="base" hangingPunct="0">
              <a:spcBef>
                <a:spcPct val="0"/>
              </a:spcBef>
              <a:spcAft>
                <a:spcPct val="0"/>
              </a:spcAft>
              <a:buFont typeface="Wingdings" pitchFamily="2" charset="2"/>
              <a:buChar char="v"/>
              <a:tabLst>
                <a:tab pos="1744663" algn="l"/>
              </a:tabLst>
            </a:pPr>
            <a:r>
              <a:rPr lang="fr-FR" sz="2000" i="1" dirty="0" smtClean="0">
                <a:solidFill>
                  <a:schemeClr val="bg2">
                    <a:lumMod val="10000"/>
                  </a:schemeClr>
                </a:solidFill>
                <a:ea typeface="Calibri" pitchFamily="34" charset="0"/>
                <a:cs typeface="Times New Roman" pitchFamily="18" charset="0"/>
              </a:rPr>
              <a:t>Haireche Benaouda</a:t>
            </a:r>
          </a:p>
          <a:p>
            <a:pPr lvl="0" indent="449263" algn="ctr" eaLnBrk="0" fontAlgn="base" hangingPunct="0">
              <a:spcBef>
                <a:spcPct val="0"/>
              </a:spcBef>
              <a:spcAft>
                <a:spcPct val="0"/>
              </a:spcAft>
              <a:buFont typeface="Wingdings" pitchFamily="2" charset="2"/>
              <a:buChar char="v"/>
              <a:tabLst>
                <a:tab pos="1744663" algn="l"/>
              </a:tabLst>
            </a:pPr>
            <a:r>
              <a:rPr lang="fr-FR" sz="2000" i="1" dirty="0" smtClean="0">
                <a:solidFill>
                  <a:schemeClr val="bg2">
                    <a:lumMod val="10000"/>
                  </a:schemeClr>
                </a:solidFill>
                <a:ea typeface="Calibri" pitchFamily="34" charset="0"/>
                <a:cs typeface="Times New Roman" pitchFamily="18" charset="0"/>
              </a:rPr>
              <a:t>Lahouel Khalil</a:t>
            </a:r>
            <a:endParaRPr lang="fr-FR" sz="2000" i="1" dirty="0">
              <a:solidFill>
                <a:schemeClr val="bg2">
                  <a:lumMod val="10000"/>
                </a:schemeClr>
              </a:solidFill>
              <a:ea typeface="Calibri" pitchFamily="34" charset="0"/>
              <a:cs typeface="Times New Roman" pitchFamily="18" charset="0"/>
            </a:endParaRPr>
          </a:p>
        </p:txBody>
      </p:sp>
      <p:sp>
        <p:nvSpPr>
          <p:cNvPr id="12" name="Rectangle 11"/>
          <p:cNvSpPr/>
          <p:nvPr/>
        </p:nvSpPr>
        <p:spPr>
          <a:xfrm>
            <a:off x="8064137" y="5729142"/>
            <a:ext cx="3705497" cy="677108"/>
          </a:xfrm>
          <a:prstGeom prst="rect">
            <a:avLst/>
          </a:prstGeom>
        </p:spPr>
        <p:txBody>
          <a:bodyPr wrap="square">
            <a:spAutoFit/>
          </a:bodyPr>
          <a:lstStyle/>
          <a:p>
            <a:r>
              <a:rPr lang="fr-FR" sz="2000" b="1" i="1" dirty="0" smtClean="0">
                <a:solidFill>
                  <a:srgbClr val="03A1A4"/>
                </a:solidFill>
                <a:ea typeface="Calibri" pitchFamily="34" charset="0"/>
                <a:cs typeface="Times New Roman" pitchFamily="18" charset="0"/>
              </a:rPr>
              <a:t>Dirigé par : </a:t>
            </a:r>
            <a:r>
              <a:rPr lang="fr-FR" sz="2000" i="1" dirty="0" smtClean="0">
                <a:solidFill>
                  <a:srgbClr val="03A1A4"/>
                </a:solidFill>
                <a:ea typeface="Calibri" pitchFamily="34" charset="0"/>
                <a:cs typeface="Times New Roman" pitchFamily="18" charset="0"/>
              </a:rPr>
              <a:t> </a:t>
            </a:r>
            <a:r>
              <a:rPr lang="fr-FR" i="1" dirty="0" err="1" smtClean="0">
                <a:solidFill>
                  <a:schemeClr val="bg2">
                    <a:lumMod val="10000"/>
                  </a:schemeClr>
                </a:solidFill>
                <a:ea typeface="Calibri" pitchFamily="34" charset="0"/>
                <a:cs typeface="Times New Roman" pitchFamily="18" charset="0"/>
              </a:rPr>
              <a:t>Dr.BENSETTI</a:t>
            </a:r>
            <a:r>
              <a:rPr lang="fr-FR" i="1" dirty="0" smtClean="0">
                <a:solidFill>
                  <a:schemeClr val="bg2">
                    <a:lumMod val="10000"/>
                  </a:schemeClr>
                </a:solidFill>
                <a:ea typeface="Calibri" pitchFamily="34" charset="0"/>
                <a:cs typeface="Times New Roman" pitchFamily="18" charset="0"/>
              </a:rPr>
              <a:t> Houari </a:t>
            </a:r>
            <a:r>
              <a:rPr lang="fr-FR" i="1" dirty="0" err="1" smtClean="0">
                <a:solidFill>
                  <a:schemeClr val="bg2">
                    <a:lumMod val="10000"/>
                  </a:schemeClr>
                </a:solidFill>
                <a:ea typeface="Calibri" pitchFamily="34" charset="0"/>
                <a:cs typeface="Times New Roman" pitchFamily="18" charset="0"/>
              </a:rPr>
              <a:t>Foufa</a:t>
            </a:r>
            <a:r>
              <a:rPr lang="fr-FR" i="1" dirty="0" smtClean="0">
                <a:solidFill>
                  <a:schemeClr val="bg2">
                    <a:lumMod val="10000"/>
                  </a:schemeClr>
                </a:solidFill>
                <a:ea typeface="Calibri" pitchFamily="34" charset="0"/>
                <a:cs typeface="Times New Roman" pitchFamily="18" charset="0"/>
              </a:rPr>
              <a:t> Amel</a:t>
            </a:r>
            <a:endParaRPr lang="fr-FR" i="1" dirty="0">
              <a:solidFill>
                <a:schemeClr val="bg2">
                  <a:lumMod val="10000"/>
                </a:schemeClr>
              </a:solidFill>
            </a:endParaRPr>
          </a:p>
        </p:txBody>
      </p:sp>
      <p:sp>
        <p:nvSpPr>
          <p:cNvPr id="14" name="Rectangle à coins arrondis 13"/>
          <p:cNvSpPr/>
          <p:nvPr/>
        </p:nvSpPr>
        <p:spPr>
          <a:xfrm>
            <a:off x="1567543" y="3618411"/>
            <a:ext cx="8869680" cy="653143"/>
          </a:xfrm>
          <a:prstGeom prst="roundRect">
            <a:avLst/>
          </a:prstGeom>
          <a:solidFill>
            <a:schemeClr val="bg1"/>
          </a:solidFill>
          <a:ln>
            <a:solidFill>
              <a:schemeClr val="bg1">
                <a:lumMod val="75000"/>
              </a:schemeClr>
            </a:solidFill>
          </a:ln>
          <a:effectLst>
            <a:innerShdw blurRad="63500" dist="50800" dir="54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31" name="Rectangle 7"/>
          <p:cNvSpPr>
            <a:spLocks noChangeArrowheads="1"/>
          </p:cNvSpPr>
          <p:nvPr/>
        </p:nvSpPr>
        <p:spPr bwMode="auto">
          <a:xfrm>
            <a:off x="2155355" y="3722914"/>
            <a:ext cx="776206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recherche de l’antigène D faible chez les donneurs de sang</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5" name="ZoneTexte 14"/>
          <p:cNvSpPr txBox="1"/>
          <p:nvPr/>
        </p:nvSpPr>
        <p:spPr>
          <a:xfrm>
            <a:off x="5473337" y="2965267"/>
            <a:ext cx="953588" cy="369332"/>
          </a:xfrm>
          <a:prstGeom prst="rect">
            <a:avLst/>
          </a:prstGeom>
          <a:noFill/>
        </p:spPr>
        <p:txBody>
          <a:bodyPr wrap="square" rtlCol="0">
            <a:spAutoFit/>
          </a:bodyPr>
          <a:lstStyle/>
          <a:p>
            <a:pPr algn="ctr"/>
            <a:r>
              <a:rPr lang="fr-FR" dirty="0" smtClean="0"/>
              <a:t>Thème</a:t>
            </a:r>
            <a:endParaRPr lang="fr-FR" dirty="0"/>
          </a:p>
        </p:txBody>
      </p:sp>
      <p:cxnSp>
        <p:nvCxnSpPr>
          <p:cNvPr id="17" name="Connecteur droit 16"/>
          <p:cNvCxnSpPr/>
          <p:nvPr/>
        </p:nvCxnSpPr>
        <p:spPr>
          <a:xfrm>
            <a:off x="5473337" y="3370217"/>
            <a:ext cx="979714" cy="1588"/>
          </a:xfrm>
          <a:prstGeom prst="line">
            <a:avLst/>
          </a:prstGeom>
          <a:ln w="12700">
            <a:solidFill>
              <a:schemeClr val="tx1"/>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childTnLst>
                                </p:cTn>
                              </p:par>
                            </p:childTnLst>
                          </p:cTn>
                        </p:par>
                        <p:par>
                          <p:cTn id="37" fill="hold">
                            <p:stCondLst>
                              <p:cond delay="1000"/>
                            </p:stCondLst>
                            <p:childTnLst>
                              <p:par>
                                <p:cTn id="38" presetID="19" presetClass="entr" presetSubtype="1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3000" fill="hold"/>
                                        <p:tgtEl>
                                          <p:spTgt spid="14"/>
                                        </p:tgtEl>
                                        <p:attrNameLst>
                                          <p:attrName>ppt_w</p:attrName>
                                        </p:attrNameLst>
                                      </p:cBhvr>
                                      <p:tavLst>
                                        <p:tav tm="0" fmla="#ppt_w*sin(2.5*pi*$)">
                                          <p:val>
                                            <p:fltVal val="0"/>
                                          </p:val>
                                        </p:tav>
                                        <p:tav tm="100000">
                                          <p:val>
                                            <p:fltVal val="1"/>
                                          </p:val>
                                        </p:tav>
                                      </p:tavLst>
                                    </p:anim>
                                    <p:anim calcmode="lin" valueType="num">
                                      <p:cBhvr>
                                        <p:cTn id="41" dur="3000" fill="hold"/>
                                        <p:tgtEl>
                                          <p:spTgt spid="14"/>
                                        </p:tgtEl>
                                        <p:attrNameLst>
                                          <p:attrName>ppt_h</p:attrName>
                                        </p:attrNameLst>
                                      </p:cBhvr>
                                      <p:tavLst>
                                        <p:tav tm="0">
                                          <p:val>
                                            <p:strVal val="#ppt_h"/>
                                          </p:val>
                                        </p:tav>
                                        <p:tav tm="100000">
                                          <p:val>
                                            <p:strVal val="#ppt_h"/>
                                          </p:val>
                                        </p:tav>
                                      </p:tavLst>
                                    </p:anim>
                                  </p:childTnLst>
                                </p:cTn>
                              </p:par>
                              <p:par>
                                <p:cTn id="42" presetID="19" presetClass="entr" presetSubtype="10" fill="hold" grpId="0" nodeType="withEffect">
                                  <p:stCondLst>
                                    <p:cond delay="0"/>
                                  </p:stCondLst>
                                  <p:childTnLst>
                                    <p:set>
                                      <p:cBhvr>
                                        <p:cTn id="43" dur="1" fill="hold">
                                          <p:stCondLst>
                                            <p:cond delay="0"/>
                                          </p:stCondLst>
                                        </p:cTn>
                                        <p:tgtEl>
                                          <p:spTgt spid="1031"/>
                                        </p:tgtEl>
                                        <p:attrNameLst>
                                          <p:attrName>style.visibility</p:attrName>
                                        </p:attrNameLst>
                                      </p:cBhvr>
                                      <p:to>
                                        <p:strVal val="visible"/>
                                      </p:to>
                                    </p:set>
                                    <p:anim calcmode="lin" valueType="num">
                                      <p:cBhvr>
                                        <p:cTn id="44" dur="3000" fill="hold"/>
                                        <p:tgtEl>
                                          <p:spTgt spid="1031"/>
                                        </p:tgtEl>
                                        <p:attrNameLst>
                                          <p:attrName>ppt_w</p:attrName>
                                        </p:attrNameLst>
                                      </p:cBhvr>
                                      <p:tavLst>
                                        <p:tav tm="0" fmla="#ppt_w*sin(2.5*pi*$)">
                                          <p:val>
                                            <p:fltVal val="0"/>
                                          </p:val>
                                        </p:tav>
                                        <p:tav tm="100000">
                                          <p:val>
                                            <p:fltVal val="1"/>
                                          </p:val>
                                        </p:tav>
                                      </p:tavLst>
                                    </p:anim>
                                    <p:anim calcmode="lin" valueType="num">
                                      <p:cBhvr>
                                        <p:cTn id="45" dur="3000" fill="hold"/>
                                        <p:tgtEl>
                                          <p:spTgt spid="10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1" grpId="0"/>
      <p:bldP spid="12" grpId="0"/>
      <p:bldP spid="14" grpId="0" animBg="1"/>
      <p:bldP spid="1031"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smtClean="0">
                <a:solidFill>
                  <a:srgbClr val="001642"/>
                </a:solidFill>
                <a:latin typeface="+mn-lt"/>
              </a:rPr>
              <a:t>LE SYSTÈME ÉRYTHROCYTAIRE ET TRANSFUSION </a:t>
            </a:r>
            <a:endParaRPr lang="fr-FR" sz="4000" dirty="0">
              <a:solidFill>
                <a:srgbClr val="001642"/>
              </a:solidFill>
              <a:latin typeface="+mn-lt"/>
            </a:endParaRPr>
          </a:p>
        </p:txBody>
      </p:sp>
      <p:sp>
        <p:nvSpPr>
          <p:cNvPr id="3" name="Espace réservé du contenu 2"/>
          <p:cNvSpPr>
            <a:spLocks noGrp="1"/>
          </p:cNvSpPr>
          <p:nvPr>
            <p:ph idx="1"/>
          </p:nvPr>
        </p:nvSpPr>
        <p:spPr>
          <a:xfrm>
            <a:off x="824132" y="2106979"/>
            <a:ext cx="10515600" cy="2436886"/>
          </a:xfrm>
        </p:spPr>
        <p:txBody>
          <a:bodyPr>
            <a:normAutofit/>
          </a:bodyPr>
          <a:lstStyle/>
          <a:p>
            <a:pPr>
              <a:buFont typeface="Wingdings" pitchFamily="2" charset="2"/>
              <a:buChar char="v"/>
            </a:pPr>
            <a:r>
              <a:rPr lang="fr-FR" sz="2400" dirty="0" smtClean="0">
                <a:latin typeface="+mj-lt"/>
              </a:rPr>
              <a:t>Toute transfusion sanguine doit être dans le respect de l’identité minimale dans le système ABO, </a:t>
            </a:r>
            <a:r>
              <a:rPr lang="fr-FR" sz="2400" b="1" dirty="0" smtClean="0">
                <a:solidFill>
                  <a:schemeClr val="tx2">
                    <a:lumMod val="75000"/>
                  </a:schemeClr>
                </a:solidFill>
                <a:latin typeface="+mj-lt"/>
              </a:rPr>
              <a:t>RH</a:t>
            </a:r>
            <a:r>
              <a:rPr lang="fr-FR" sz="2400" dirty="0" smtClean="0">
                <a:latin typeface="+mj-lt"/>
              </a:rPr>
              <a:t> et si possible dans les autres systèmes.</a:t>
            </a:r>
          </a:p>
          <a:p>
            <a:pPr>
              <a:buFont typeface="Wingdings" pitchFamily="2" charset="2"/>
              <a:buChar char="v"/>
            </a:pPr>
            <a:r>
              <a:rPr lang="fr-FR" sz="2400" dirty="0" smtClean="0">
                <a:latin typeface="+mj-lt"/>
              </a:rPr>
              <a:t>Des anticorps naturels du système ABO ou immuns du système RH, KELL… peuvent être en effet responsables d’accidents, ce risque a conduit à établir des règles strictes de sécurité au niveau des centres de transfusion ainsi que des services utilisateurs.</a:t>
            </a:r>
          </a:p>
          <a:p>
            <a:pPr>
              <a:buNone/>
            </a:pPr>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2591"/>
            <a:ext cx="12192000" cy="1325563"/>
          </a:xfrm>
          <a:solidFill>
            <a:srgbClr val="6CA6DA"/>
          </a:solidFill>
        </p:spPr>
        <p:txBody>
          <a:bodyPr/>
          <a:lstStyle/>
          <a:p>
            <a:pPr algn="ctr">
              <a:buFont typeface="Wingdings" pitchFamily="2" charset="2"/>
              <a:buChar char="v"/>
            </a:pPr>
            <a:r>
              <a:rPr lang="fr-FR" i="1" dirty="0" smtClean="0">
                <a:solidFill>
                  <a:schemeClr val="bg1"/>
                </a:solidFill>
              </a:rPr>
              <a:t>PARTIE PRATIQUE</a:t>
            </a:r>
            <a:endParaRPr lang="fr-FR" i="1" dirty="0">
              <a:solidFill>
                <a:schemeClr val="bg1"/>
              </a:solidFill>
            </a:endParaRPr>
          </a:p>
        </p:txBody>
      </p:sp>
      <p:sp>
        <p:nvSpPr>
          <p:cNvPr id="6" name="Oval 21">
            <a:extLst>
              <a:ext uri="{FF2B5EF4-FFF2-40B4-BE49-F238E27FC236}">
                <a16:creationId xmlns:a16="http://schemas.microsoft.com/office/drawing/2014/main" xmlns="" id="{6E22B37A-CCC7-4E5B-82F9-79A278CAA082}"/>
              </a:ext>
            </a:extLst>
          </p:cNvPr>
          <p:cNvSpPr/>
          <p:nvPr/>
        </p:nvSpPr>
        <p:spPr>
          <a:xfrm>
            <a:off x="11025443" y="415714"/>
            <a:ext cx="728158" cy="728158"/>
          </a:xfrm>
          <a:prstGeom prst="ellipse">
            <a:avLst/>
          </a:prstGeom>
          <a:solidFill>
            <a:srgbClr val="0036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p:cNvSpPr txBox="1"/>
          <p:nvPr/>
        </p:nvSpPr>
        <p:spPr>
          <a:xfrm>
            <a:off x="11155681" y="587829"/>
            <a:ext cx="574766" cy="400110"/>
          </a:xfrm>
          <a:prstGeom prst="rect">
            <a:avLst/>
          </a:prstGeom>
          <a:noFill/>
        </p:spPr>
        <p:txBody>
          <a:bodyPr wrap="square" rtlCol="0">
            <a:spAutoFit/>
          </a:bodyPr>
          <a:lstStyle/>
          <a:p>
            <a:r>
              <a:rPr lang="fr-FR" sz="2000" b="1" dirty="0" smtClean="0">
                <a:solidFill>
                  <a:schemeClr val="bg1"/>
                </a:solidFill>
              </a:rPr>
              <a:t>06</a:t>
            </a:r>
            <a:endParaRPr lang="fr-FR" b="1"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9012" y="156119"/>
            <a:ext cx="10515600" cy="1325563"/>
          </a:xfrm>
        </p:spPr>
        <p:txBody>
          <a:bodyPr>
            <a:normAutofit/>
          </a:bodyPr>
          <a:lstStyle/>
          <a:p>
            <a:pPr algn="ctr"/>
            <a:r>
              <a:rPr lang="fr-FR" sz="4000" b="1" dirty="0" smtClean="0">
                <a:solidFill>
                  <a:srgbClr val="002060"/>
                </a:solidFill>
                <a:latin typeface="+mn-lt"/>
              </a:rPr>
              <a:t>MÉTHODOLOGIE DE LA RECHERCHE </a:t>
            </a:r>
            <a:endParaRPr lang="fr-FR" sz="4000" dirty="0">
              <a:solidFill>
                <a:srgbClr val="002060"/>
              </a:solidFill>
              <a:latin typeface="+mn-lt"/>
            </a:endParaRPr>
          </a:p>
        </p:txBody>
      </p:sp>
      <p:sp>
        <p:nvSpPr>
          <p:cNvPr id="3" name="Espace réservé du contenu 2"/>
          <p:cNvSpPr>
            <a:spLocks noGrp="1"/>
          </p:cNvSpPr>
          <p:nvPr>
            <p:ph idx="1"/>
          </p:nvPr>
        </p:nvSpPr>
        <p:spPr>
          <a:xfrm>
            <a:off x="838200" y="1319350"/>
            <a:ext cx="10515600" cy="5199016"/>
          </a:xfrm>
        </p:spPr>
        <p:txBody>
          <a:bodyPr>
            <a:noAutofit/>
          </a:bodyPr>
          <a:lstStyle/>
          <a:p>
            <a:pPr>
              <a:buNone/>
            </a:pPr>
            <a:r>
              <a:rPr lang="fr-FR" sz="2400" b="1" dirty="0" smtClean="0">
                <a:solidFill>
                  <a:srgbClr val="C00000"/>
                </a:solidFill>
                <a:latin typeface="+mj-lt"/>
              </a:rPr>
              <a:t>Terrain de l’étude :</a:t>
            </a:r>
            <a:endParaRPr lang="fr-FR" sz="1800" dirty="0" smtClean="0">
              <a:solidFill>
                <a:srgbClr val="C00000"/>
              </a:solidFill>
              <a:latin typeface="+mj-lt"/>
            </a:endParaRPr>
          </a:p>
          <a:p>
            <a:pPr lvl="1">
              <a:buFont typeface="Wingdings" pitchFamily="2" charset="2"/>
              <a:buChar char="Ø"/>
            </a:pPr>
            <a:r>
              <a:rPr lang="fr-FR" sz="1800" dirty="0" smtClean="0">
                <a:latin typeface="+mj-lt"/>
              </a:rPr>
              <a:t> L’étude s’est déroulée au niveau du centre de transfusion sanguine de l’EHU 01</a:t>
            </a:r>
            <a:r>
              <a:rPr lang="fr-FR" sz="1800" baseline="30000" dirty="0" smtClean="0">
                <a:latin typeface="+mj-lt"/>
              </a:rPr>
              <a:t>er</a:t>
            </a:r>
            <a:r>
              <a:rPr lang="fr-FR" sz="1800" dirty="0" smtClean="0">
                <a:latin typeface="+mj-lt"/>
              </a:rPr>
              <a:t> Novembre d’Oran.  </a:t>
            </a:r>
          </a:p>
          <a:p>
            <a:pPr>
              <a:buNone/>
            </a:pPr>
            <a:r>
              <a:rPr lang="fr-FR" sz="2400" dirty="0" smtClean="0">
                <a:latin typeface="+mj-lt"/>
              </a:rPr>
              <a:t> </a:t>
            </a:r>
            <a:r>
              <a:rPr lang="fr-FR" sz="2400" b="1" dirty="0" smtClean="0">
                <a:solidFill>
                  <a:srgbClr val="C00000"/>
                </a:solidFill>
                <a:latin typeface="+mj-lt"/>
              </a:rPr>
              <a:t>Durée de recherche :</a:t>
            </a:r>
            <a:endParaRPr lang="fr-FR" sz="1800" dirty="0" smtClean="0">
              <a:solidFill>
                <a:srgbClr val="C00000"/>
              </a:solidFill>
              <a:latin typeface="+mj-lt"/>
            </a:endParaRPr>
          </a:p>
          <a:p>
            <a:pPr lvl="1">
              <a:buFont typeface="Wingdings" pitchFamily="2" charset="2"/>
              <a:buChar char="Ø"/>
            </a:pPr>
            <a:r>
              <a:rPr lang="fr-FR" sz="1800" b="1" dirty="0" smtClean="0">
                <a:latin typeface="+mj-lt"/>
              </a:rPr>
              <a:t> </a:t>
            </a:r>
            <a:r>
              <a:rPr lang="fr-FR" sz="1800" dirty="0" smtClean="0">
                <a:latin typeface="+mj-lt"/>
              </a:rPr>
              <a:t>Notre travail de fin d’étude a été élaboré durant une période allant du 23 février au 12 mars 2020.</a:t>
            </a:r>
            <a:endParaRPr lang="fr-FR" sz="1600" dirty="0" smtClean="0">
              <a:latin typeface="+mj-lt"/>
            </a:endParaRPr>
          </a:p>
          <a:p>
            <a:pPr>
              <a:buNone/>
            </a:pPr>
            <a:r>
              <a:rPr lang="fr-FR" sz="2400" b="1" dirty="0" smtClean="0">
                <a:solidFill>
                  <a:srgbClr val="C00000"/>
                </a:solidFill>
                <a:latin typeface="+mj-lt"/>
              </a:rPr>
              <a:t>L’outil de d’étude :</a:t>
            </a:r>
            <a:endParaRPr lang="fr-FR" sz="1800" b="1" dirty="0" smtClean="0">
              <a:solidFill>
                <a:srgbClr val="C00000"/>
              </a:solidFill>
              <a:latin typeface="+mj-lt"/>
            </a:endParaRPr>
          </a:p>
          <a:p>
            <a:pPr lvl="1">
              <a:buFont typeface="Wingdings" pitchFamily="2" charset="2"/>
              <a:buChar char="Ø"/>
            </a:pPr>
            <a:r>
              <a:rPr lang="fr-FR" sz="1800" dirty="0" smtClean="0">
                <a:latin typeface="+mj-lt"/>
              </a:rPr>
              <a:t>Des études de cas : notre recherche s’est basée sur une série de 260 donneurs Rhésus négatif parmi 1247 donneurs volontaires de sang.</a:t>
            </a:r>
            <a:endParaRPr lang="fr-FR" sz="1600" dirty="0" smtClean="0">
              <a:latin typeface="+mj-lt"/>
            </a:endParaRPr>
          </a:p>
          <a:p>
            <a:pPr lvl="1">
              <a:buFont typeface="Wingdings" pitchFamily="2" charset="2"/>
              <a:buChar char="Ø"/>
            </a:pPr>
            <a:r>
              <a:rPr lang="fr-FR" sz="1800" dirty="0" smtClean="0">
                <a:latin typeface="+mj-lt"/>
              </a:rPr>
              <a:t>D’un questionnaire composant de 06 questions fermées adressé aux 05 laborantins de santé publique et 05 biologistes et 04 médecins résidents.</a:t>
            </a:r>
            <a:endParaRPr lang="fr-FR" sz="1600" dirty="0" smtClean="0">
              <a:latin typeface="+mj-lt"/>
            </a:endParaRPr>
          </a:p>
          <a:p>
            <a:pPr lvl="1">
              <a:buFont typeface="Wingdings" pitchFamily="2" charset="2"/>
              <a:buChar char="Ø"/>
            </a:pPr>
            <a:r>
              <a:rPr lang="fr-FR" sz="1800" dirty="0" smtClean="0">
                <a:latin typeface="+mj-lt"/>
              </a:rPr>
              <a:t>Les résultats trouvés ont été traités par Excel 2007.</a:t>
            </a:r>
            <a:endParaRPr lang="fr-FR" sz="1600" dirty="0" smtClean="0">
              <a:latin typeface="+mj-lt"/>
            </a:endParaRPr>
          </a:p>
          <a:p>
            <a:pPr>
              <a:buNone/>
            </a:pPr>
            <a:r>
              <a:rPr lang="fr-FR" sz="2400" dirty="0" smtClean="0">
                <a:latin typeface="+mj-lt"/>
              </a:rPr>
              <a:t> </a:t>
            </a:r>
            <a:r>
              <a:rPr lang="fr-FR" sz="2400" b="1" dirty="0" smtClean="0">
                <a:solidFill>
                  <a:srgbClr val="C00000"/>
                </a:solidFill>
                <a:latin typeface="+mj-lt"/>
              </a:rPr>
              <a:t>Population cible et échantillonnage :</a:t>
            </a:r>
            <a:endParaRPr lang="fr-FR" sz="1800" dirty="0" smtClean="0">
              <a:solidFill>
                <a:srgbClr val="C00000"/>
              </a:solidFill>
              <a:latin typeface="+mj-lt"/>
            </a:endParaRPr>
          </a:p>
          <a:p>
            <a:pPr lvl="1">
              <a:buFont typeface="Wingdings" pitchFamily="2" charset="2"/>
              <a:buChar char="Ø"/>
            </a:pPr>
            <a:r>
              <a:rPr lang="fr-FR" sz="1800" b="1" dirty="0" smtClean="0">
                <a:latin typeface="+mj-lt"/>
              </a:rPr>
              <a:t> </a:t>
            </a:r>
            <a:r>
              <a:rPr lang="fr-FR" sz="1800" dirty="0" smtClean="0">
                <a:latin typeface="+mj-lt"/>
              </a:rPr>
              <a:t>La population d’étude est constituée par les donneurs volontaires de sang Rhésus négatif ayant le groupage au niveau du CTS à l’EHU 01</a:t>
            </a:r>
            <a:r>
              <a:rPr lang="fr-FR" sz="1800" baseline="30000" dirty="0" smtClean="0">
                <a:latin typeface="+mj-lt"/>
              </a:rPr>
              <a:t>er</a:t>
            </a:r>
            <a:r>
              <a:rPr lang="fr-FR" sz="1800" dirty="0" smtClean="0">
                <a:latin typeface="+mj-lt"/>
              </a:rPr>
              <a:t> Novembre.</a:t>
            </a:r>
          </a:p>
          <a:p>
            <a:pPr lvl="1">
              <a:buFont typeface="Wingdings" pitchFamily="2" charset="2"/>
              <a:buChar char="Ø"/>
            </a:pPr>
            <a:r>
              <a:rPr lang="fr-FR" sz="1800" dirty="0" smtClean="0">
                <a:latin typeface="+mj-lt"/>
              </a:rPr>
              <a:t>Les laborantins de santé publique et les biologistes.</a:t>
            </a:r>
            <a:endParaRPr lang="fr-FR" sz="1600" dirty="0" smtClean="0">
              <a:latin typeface="+mj-lt"/>
            </a:endParaRPr>
          </a:p>
          <a:p>
            <a:pPr lvl="1">
              <a:buFont typeface="Wingdings" pitchFamily="2" charset="2"/>
              <a:buChar char="Ø"/>
            </a:pPr>
            <a:r>
              <a:rPr lang="fr-FR" sz="1800" dirty="0" smtClean="0">
                <a:latin typeface="+mj-lt"/>
              </a:rPr>
              <a:t>Cette série a été soumise à un test indirect à l’antiglobuline pour la recherche d’antigène   RH1 faible.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par>
                          <p:cTn id="33" fill="hold">
                            <p:stCondLst>
                              <p:cond delay="3500"/>
                            </p:stCondLst>
                            <p:childTnLst>
                              <p:par>
                                <p:cTn id="34" presetID="12" presetClass="entr" presetSubtype="4"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slide(fromBottom)">
                                      <p:cBhvr>
                                        <p:cTn id="36" dur="500"/>
                                        <p:tgtEl>
                                          <p:spTgt spid="3">
                                            <p:txEl>
                                              <p:pRg st="6" end="6"/>
                                            </p:txEl>
                                          </p:spTgt>
                                        </p:tgtEl>
                                      </p:cBhvr>
                                    </p:animEffect>
                                  </p:childTnLst>
                                </p:cTn>
                              </p:par>
                            </p:childTnLst>
                          </p:cTn>
                        </p:par>
                        <p:par>
                          <p:cTn id="37" fill="hold">
                            <p:stCondLst>
                              <p:cond delay="4000"/>
                            </p:stCondLst>
                            <p:childTnLst>
                              <p:par>
                                <p:cTn id="38" presetID="12" presetClass="entr" presetSubtype="4"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slide(fromBottom)">
                                      <p:cBhvr>
                                        <p:cTn id="40" dur="500"/>
                                        <p:tgtEl>
                                          <p:spTgt spid="3">
                                            <p:txEl>
                                              <p:pRg st="7" end="7"/>
                                            </p:txEl>
                                          </p:spTgt>
                                        </p:tgtEl>
                                      </p:cBhvr>
                                    </p:animEffect>
                                  </p:childTnLst>
                                </p:cTn>
                              </p:par>
                            </p:childTnLst>
                          </p:cTn>
                        </p:par>
                        <p:par>
                          <p:cTn id="41" fill="hold">
                            <p:stCondLst>
                              <p:cond delay="4500"/>
                            </p:stCondLst>
                            <p:childTnLst>
                              <p:par>
                                <p:cTn id="42" presetID="12" presetClass="entr" presetSubtype="4"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slide(fromBottom)">
                                      <p:cBhvr>
                                        <p:cTn id="44" dur="500"/>
                                        <p:tgtEl>
                                          <p:spTgt spid="3">
                                            <p:txEl>
                                              <p:pRg st="8" end="8"/>
                                            </p:txEl>
                                          </p:spTgt>
                                        </p:tgtEl>
                                      </p:cBhvr>
                                    </p:animEffect>
                                  </p:childTnLst>
                                </p:cTn>
                              </p:par>
                            </p:childTnLst>
                          </p:cTn>
                        </p:par>
                        <p:par>
                          <p:cTn id="45" fill="hold">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slide(fromBottom)">
                                      <p:cBhvr>
                                        <p:cTn id="48" dur="500"/>
                                        <p:tgtEl>
                                          <p:spTgt spid="3">
                                            <p:txEl>
                                              <p:pRg st="9" end="9"/>
                                            </p:txEl>
                                          </p:spTgt>
                                        </p:tgtEl>
                                      </p:cBhvr>
                                    </p:animEffect>
                                  </p:childTnLst>
                                </p:cTn>
                              </p:par>
                            </p:childTnLst>
                          </p:cTn>
                        </p:par>
                        <p:par>
                          <p:cTn id="49" fill="hold">
                            <p:stCondLst>
                              <p:cond delay="5500"/>
                            </p:stCondLst>
                            <p:childTnLst>
                              <p:par>
                                <p:cTn id="50" presetID="12" presetClass="entr" presetSubtype="4" fill="hold" grpId="0"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slide(fromBottom)">
                                      <p:cBhvr>
                                        <p:cTn id="52" dur="500"/>
                                        <p:tgtEl>
                                          <p:spTgt spid="3">
                                            <p:txEl>
                                              <p:pRg st="10" end="10"/>
                                            </p:txEl>
                                          </p:spTgt>
                                        </p:tgtEl>
                                      </p:cBhvr>
                                    </p:animEffect>
                                  </p:childTnLst>
                                </p:cTn>
                              </p:par>
                            </p:childTnLst>
                          </p:cTn>
                        </p:par>
                        <p:par>
                          <p:cTn id="53" fill="hold">
                            <p:stCondLst>
                              <p:cond delay="6000"/>
                            </p:stCondLst>
                            <p:childTnLst>
                              <p:par>
                                <p:cTn id="54" presetID="12" presetClass="entr" presetSubtype="4" fill="hold" grpId="0" nodeType="after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slide(fromBottom)">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99130"/>
            <a:ext cx="10972800" cy="868346"/>
          </a:xfrm>
        </p:spPr>
        <p:txBody>
          <a:bodyPr>
            <a:noAutofit/>
          </a:bodyPr>
          <a:lstStyle/>
          <a:p>
            <a:pPr algn="ctr"/>
            <a:r>
              <a:rPr lang="fr-FR" sz="4000" b="1" dirty="0" smtClean="0">
                <a:solidFill>
                  <a:srgbClr val="002060"/>
                </a:solidFill>
                <a:latin typeface="+mn-lt"/>
                <a:cs typeface="Times New Roman" pitchFamily="18" charset="0"/>
              </a:rPr>
              <a:t>ETUDE TECHNIQUE</a:t>
            </a:r>
            <a:endParaRPr lang="fr-FR" sz="4000" i="1" dirty="0">
              <a:solidFill>
                <a:srgbClr val="002060"/>
              </a:solidFill>
              <a:latin typeface="+mn-lt"/>
            </a:endParaRPr>
          </a:p>
        </p:txBody>
      </p:sp>
      <p:sp>
        <p:nvSpPr>
          <p:cNvPr id="3" name="Espace réservé du contenu 2"/>
          <p:cNvSpPr>
            <a:spLocks noGrp="1"/>
          </p:cNvSpPr>
          <p:nvPr>
            <p:ph sz="quarter" idx="1"/>
          </p:nvPr>
        </p:nvSpPr>
        <p:spPr>
          <a:xfrm>
            <a:off x="609600" y="1058734"/>
            <a:ext cx="10972800" cy="5197493"/>
          </a:xfrm>
        </p:spPr>
        <p:txBody>
          <a:bodyPr/>
          <a:lstStyle/>
          <a:p>
            <a:pPr>
              <a:lnSpc>
                <a:spcPct val="150000"/>
              </a:lnSpc>
              <a:buNone/>
            </a:pPr>
            <a:r>
              <a:rPr lang="fr-FR" sz="2000" dirty="0">
                <a:latin typeface="+mj-lt"/>
                <a:cs typeface="Times New Roman" pitchFamily="18" charset="0"/>
              </a:rPr>
              <a:t>Le principe de </a:t>
            </a:r>
            <a:r>
              <a:rPr lang="fr-FR" sz="2000" dirty="0" smtClean="0">
                <a:latin typeface="+mj-lt"/>
                <a:cs typeface="Times New Roman" pitchFamily="18" charset="0"/>
              </a:rPr>
              <a:t>la recherche du </a:t>
            </a:r>
            <a:r>
              <a:rPr lang="fr-FR" sz="2000" dirty="0">
                <a:latin typeface="+mj-lt"/>
                <a:cs typeface="Times New Roman" pitchFamily="18" charset="0"/>
              </a:rPr>
              <a:t>phénotype D faible par le </a:t>
            </a:r>
            <a:r>
              <a:rPr lang="fr-FR" sz="2000" dirty="0" smtClean="0">
                <a:latin typeface="+mj-lt"/>
                <a:cs typeface="Times New Roman" pitchFamily="18" charset="0"/>
              </a:rPr>
              <a:t>test </a:t>
            </a:r>
            <a:r>
              <a:rPr lang="fr-FR" sz="2000" dirty="0">
                <a:latin typeface="+mj-lt"/>
                <a:cs typeface="Times New Roman" pitchFamily="18" charset="0"/>
              </a:rPr>
              <a:t>indirect à </a:t>
            </a:r>
            <a:r>
              <a:rPr lang="fr-FR" sz="2000" b="1" dirty="0">
                <a:latin typeface="+mj-lt"/>
                <a:cs typeface="Times New Roman" pitchFamily="18" charset="0"/>
              </a:rPr>
              <a:t>l'antiglobuline (TIA) </a:t>
            </a:r>
            <a:r>
              <a:rPr lang="fr-FR" sz="2000" dirty="0">
                <a:latin typeface="+mj-lt"/>
                <a:cs typeface="Times New Roman" pitchFamily="18" charset="0"/>
              </a:rPr>
              <a:t>repose sur la mise en évidence </a:t>
            </a:r>
          </a:p>
          <a:p>
            <a:pPr lvl="1">
              <a:lnSpc>
                <a:spcPct val="150000"/>
              </a:lnSpc>
              <a:buFont typeface="Wingdings" pitchFamily="2" charset="2"/>
              <a:buChar char="ü"/>
            </a:pPr>
            <a:r>
              <a:rPr lang="fr-FR" sz="2000" dirty="0">
                <a:latin typeface="+mj-lt"/>
                <a:cs typeface="Times New Roman" pitchFamily="18" charset="0"/>
              </a:rPr>
              <a:t>Sensibilisation « in vitro » d'hématies  par l’ Anti-D.</a:t>
            </a:r>
          </a:p>
          <a:p>
            <a:pPr lvl="1">
              <a:lnSpc>
                <a:spcPct val="150000"/>
              </a:lnSpc>
              <a:buFont typeface="Wingdings" pitchFamily="2" charset="2"/>
              <a:buChar char="ü"/>
            </a:pPr>
            <a:r>
              <a:rPr lang="fr-FR" sz="2000" b="1" dirty="0" smtClean="0">
                <a:latin typeface="+mj-lt"/>
                <a:cs typeface="Times New Roman" pitchFamily="18" charset="0"/>
              </a:rPr>
              <a:t>Lecture: </a:t>
            </a:r>
            <a:r>
              <a:rPr lang="fr-FR" sz="2000" dirty="0">
                <a:latin typeface="+mj-lt"/>
                <a:cs typeface="Times New Roman" pitchFamily="18" charset="0"/>
              </a:rPr>
              <a:t>recherche </a:t>
            </a:r>
            <a:r>
              <a:rPr lang="fr-FR" sz="2000" dirty="0" smtClean="0">
                <a:latin typeface="+mj-lt"/>
                <a:cs typeface="Times New Roman" pitchFamily="18" charset="0"/>
              </a:rPr>
              <a:t>d’une </a:t>
            </a:r>
            <a:r>
              <a:rPr lang="fr-FR" sz="2000" dirty="0">
                <a:latin typeface="+mj-lt"/>
                <a:cs typeface="Times New Roman" pitchFamily="18" charset="0"/>
              </a:rPr>
              <a:t>agglutination </a:t>
            </a:r>
            <a:r>
              <a:rPr lang="fr-FR" sz="2000" dirty="0" smtClean="0">
                <a:latin typeface="+mj-lt"/>
                <a:cs typeface="Times New Roman" pitchFamily="18" charset="0"/>
              </a:rPr>
              <a:t>après addition d’AGH</a:t>
            </a:r>
            <a:r>
              <a:rPr lang="fr-FR" sz="2000" dirty="0">
                <a:latin typeface="+mj-lt"/>
                <a:cs typeface="Times New Roman" pitchFamily="18" charset="0"/>
              </a:rPr>
              <a:t>.</a:t>
            </a:r>
          </a:p>
          <a:p>
            <a:endParaRPr lang="fr-FR" dirty="0"/>
          </a:p>
        </p:txBody>
      </p:sp>
      <p:pic>
        <p:nvPicPr>
          <p:cNvPr id="4" name="Image 3"/>
          <p:cNvPicPr/>
          <p:nvPr/>
        </p:nvPicPr>
        <p:blipFill>
          <a:blip r:embed="rId2" cstate="print"/>
          <a:srcRect/>
          <a:stretch>
            <a:fillRect/>
          </a:stretch>
        </p:blipFill>
        <p:spPr bwMode="auto">
          <a:xfrm>
            <a:off x="952464" y="3141291"/>
            <a:ext cx="10424123"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66203" y="5485383"/>
            <a:ext cx="11012280" cy="13234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b="1" dirty="0" smtClean="0">
                <a:latin typeface="+mj-lt"/>
                <a:cs typeface="Times New Roman" pitchFamily="18" charset="0"/>
              </a:rPr>
              <a:t>Fg:</a:t>
            </a:r>
            <a:r>
              <a:rPr lang="fr-FR" sz="2000" dirty="0" smtClean="0">
                <a:latin typeface="+mj-lt"/>
                <a:cs typeface="Times New Roman" pitchFamily="18" charset="0"/>
              </a:rPr>
              <a:t> Principe </a:t>
            </a:r>
            <a:r>
              <a:rPr lang="fr-FR" sz="2000" dirty="0">
                <a:latin typeface="+mj-lt"/>
                <a:cs typeface="Times New Roman" pitchFamily="18" charset="0"/>
              </a:rPr>
              <a:t>du test indirect à </a:t>
            </a:r>
            <a:r>
              <a:rPr lang="fr-FR" sz="2000" dirty="0" smtClean="0">
                <a:latin typeface="+mj-lt"/>
                <a:cs typeface="Times New Roman" pitchFamily="18" charset="0"/>
              </a:rPr>
              <a:t>l'antiglobuline</a:t>
            </a:r>
          </a:p>
          <a:p>
            <a:r>
              <a:rPr lang="fr-FR" sz="2000" dirty="0" smtClean="0"/>
              <a:t>a) </a:t>
            </a:r>
            <a:r>
              <a:rPr lang="fr-FR" sz="2000" dirty="0" err="1" smtClean="0"/>
              <a:t>anti-D</a:t>
            </a:r>
            <a:r>
              <a:rPr lang="fr-FR" sz="2000" dirty="0" smtClean="0"/>
              <a:t>, (b) hématies de l'échantillon, (c) antiglobuline humaine polyvalente.</a:t>
            </a:r>
          </a:p>
          <a:p>
            <a:r>
              <a:rPr lang="fr-FR" sz="2000" b="1" dirty="0" smtClean="0"/>
              <a:t>Étapes : (1) </a:t>
            </a:r>
            <a:r>
              <a:rPr lang="fr-FR" sz="2000" dirty="0" smtClean="0"/>
              <a:t>sensibilisation, </a:t>
            </a:r>
            <a:r>
              <a:rPr lang="fr-FR" sz="2000" b="1" dirty="0" smtClean="0"/>
              <a:t>(2) </a:t>
            </a:r>
            <a:r>
              <a:rPr lang="fr-FR" sz="2000" dirty="0" smtClean="0"/>
              <a:t>révélation, </a:t>
            </a:r>
            <a:r>
              <a:rPr lang="fr-FR" sz="2000" b="1" dirty="0" smtClean="0"/>
              <a:t>(3) </a:t>
            </a:r>
            <a:r>
              <a:rPr lang="fr-FR" sz="2000" dirty="0" smtClean="0"/>
              <a:t>agglutination.</a:t>
            </a:r>
          </a:p>
          <a:p>
            <a:pPr algn="ctr"/>
            <a:endParaRPr lang="fr-FR" sz="2000" dirty="0">
              <a:latin typeface="+mj-lt"/>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childTnLst>
                          </p:cTn>
                        </p:par>
                        <p:par>
                          <p:cTn id="19" fill="hold">
                            <p:stCondLst>
                              <p:cond delay="1000"/>
                            </p:stCondLst>
                            <p:childTnLst>
                              <p:par>
                                <p:cTn id="20" presetID="7"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Bottom)">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855161"/>
            <a:ext cx="10515600" cy="1325563"/>
          </a:xfrm>
        </p:spPr>
        <p:txBody>
          <a:bodyPr>
            <a:normAutofit/>
          </a:bodyPr>
          <a:lstStyle/>
          <a:p>
            <a:pPr algn="ctr"/>
            <a:r>
              <a:rPr lang="fr-FR" sz="6600" b="1" dirty="0" smtClean="0">
                <a:solidFill>
                  <a:srgbClr val="002060"/>
                </a:solidFill>
                <a:latin typeface="+mn-lt"/>
              </a:rPr>
              <a:t>QUESTIONNAIRE</a:t>
            </a:r>
            <a:endParaRPr lang="fr-FR" sz="6600" dirty="0">
              <a:solidFill>
                <a:srgbClr val="002060"/>
              </a:solidFill>
              <a:latin typeface="+mn-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4133" y="179674"/>
            <a:ext cx="10515600" cy="1409944"/>
          </a:xfrm>
        </p:spPr>
        <p:txBody>
          <a:bodyPr>
            <a:normAutofit/>
          </a:bodyPr>
          <a:lstStyle/>
          <a:p>
            <a:pPr>
              <a:buNone/>
            </a:pPr>
            <a:r>
              <a:rPr lang="fr-FR" b="1" dirty="0" smtClean="0">
                <a:solidFill>
                  <a:srgbClr val="C00000"/>
                </a:solidFill>
              </a:rPr>
              <a:t>Question n</a:t>
            </a:r>
            <a:r>
              <a:rPr lang="fr-FR" b="1" baseline="30000" dirty="0" smtClean="0">
                <a:solidFill>
                  <a:srgbClr val="C00000"/>
                </a:solidFill>
              </a:rPr>
              <a:t>o</a:t>
            </a:r>
            <a:r>
              <a:rPr lang="fr-FR" b="1" dirty="0" smtClean="0">
                <a:solidFill>
                  <a:srgbClr val="C00000"/>
                </a:solidFill>
              </a:rPr>
              <a:t>1 : </a:t>
            </a:r>
            <a:r>
              <a:rPr lang="fr-FR" sz="2600" dirty="0" smtClean="0"/>
              <a:t>Le phénotype D faible est caractérisé par une </a:t>
            </a:r>
            <a:r>
              <a:rPr lang="fr-FR" sz="2600" dirty="0" smtClean="0"/>
              <a:t>anomalie?</a:t>
            </a:r>
            <a:endParaRPr lang="fr-FR" sz="3000" dirty="0" smtClean="0"/>
          </a:p>
          <a:p>
            <a:pPr lvl="1">
              <a:buFont typeface="Wingdings" pitchFamily="2" charset="2"/>
              <a:buChar char="v"/>
            </a:pPr>
            <a:r>
              <a:rPr lang="fr-FR" dirty="0" smtClean="0"/>
              <a:t>Quantitative.</a:t>
            </a:r>
          </a:p>
          <a:p>
            <a:pPr lvl="1">
              <a:buFont typeface="Wingdings" pitchFamily="2" charset="2"/>
              <a:buChar char="v"/>
            </a:pPr>
            <a:r>
              <a:rPr lang="fr-FR" dirty="0" smtClean="0"/>
              <a:t>Qualitative.</a:t>
            </a:r>
          </a:p>
          <a:p>
            <a:endParaRPr lang="fr-FR" dirty="0"/>
          </a:p>
        </p:txBody>
      </p:sp>
      <p:graphicFrame>
        <p:nvGraphicFramePr>
          <p:cNvPr id="5" name="Graphique 4"/>
          <p:cNvGraphicFramePr/>
          <p:nvPr/>
        </p:nvGraphicFramePr>
        <p:xfrm>
          <a:off x="2271151" y="1451187"/>
          <a:ext cx="7801317" cy="51465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childTnLst>
                          </p:cTn>
                        </p:par>
                        <p:par>
                          <p:cTn id="16" fill="hold">
                            <p:stCondLst>
                              <p:cond delay="1500"/>
                            </p:stCondLst>
                            <p:childTnLst>
                              <p:par>
                                <p:cTn id="17" presetID="7"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4133" y="179674"/>
            <a:ext cx="10515600" cy="1409944"/>
          </a:xfrm>
        </p:spPr>
        <p:txBody>
          <a:bodyPr/>
          <a:lstStyle/>
          <a:p>
            <a:pPr>
              <a:buNone/>
            </a:pPr>
            <a:r>
              <a:rPr lang="fr-FR" b="1" dirty="0" smtClean="0">
                <a:solidFill>
                  <a:srgbClr val="C00000"/>
                </a:solidFill>
              </a:rPr>
              <a:t>Question </a:t>
            </a:r>
            <a:r>
              <a:rPr lang="fr-FR" b="1" dirty="0" smtClean="0">
                <a:solidFill>
                  <a:srgbClr val="C00000"/>
                </a:solidFill>
              </a:rPr>
              <a:t>n</a:t>
            </a:r>
            <a:r>
              <a:rPr lang="fr-FR" b="1" baseline="30000" dirty="0" smtClean="0">
                <a:solidFill>
                  <a:srgbClr val="C00000"/>
                </a:solidFill>
              </a:rPr>
              <a:t>o</a:t>
            </a:r>
            <a:r>
              <a:rPr lang="fr-FR" b="1" dirty="0" smtClean="0">
                <a:solidFill>
                  <a:srgbClr val="C00000"/>
                </a:solidFill>
              </a:rPr>
              <a:t>3 </a:t>
            </a:r>
            <a:r>
              <a:rPr lang="fr-FR" b="1" dirty="0" smtClean="0">
                <a:solidFill>
                  <a:srgbClr val="C00000"/>
                </a:solidFill>
              </a:rPr>
              <a:t>: </a:t>
            </a:r>
            <a:r>
              <a:rPr lang="fr-FR" sz="2400" dirty="0" err="1" smtClean="0"/>
              <a:t>Antigene</a:t>
            </a:r>
            <a:r>
              <a:rPr lang="fr-FR" sz="2400" dirty="0" smtClean="0"/>
              <a:t> D </a:t>
            </a:r>
            <a:r>
              <a:rPr lang="fr-FR" sz="2400" dirty="0" smtClean="0"/>
              <a:t>faible est </a:t>
            </a:r>
            <a:r>
              <a:rPr lang="fr-FR" sz="2400" dirty="0" err="1" smtClean="0"/>
              <a:t>considere</a:t>
            </a:r>
            <a:r>
              <a:rPr lang="fr-FR" sz="2400" dirty="0" smtClean="0"/>
              <a:t> comme ?</a:t>
            </a:r>
            <a:endParaRPr lang="fr-FR" dirty="0" smtClean="0"/>
          </a:p>
          <a:p>
            <a:pPr lvl="1">
              <a:buFont typeface="Wingdings" pitchFamily="2" charset="2"/>
              <a:buChar char="v"/>
            </a:pPr>
            <a:r>
              <a:rPr lang="fr-FR" sz="2200" dirty="0" smtClean="0"/>
              <a:t>Rhésus Positif</a:t>
            </a:r>
            <a:endParaRPr lang="fr-FR" sz="2200" dirty="0" smtClean="0"/>
          </a:p>
          <a:p>
            <a:pPr lvl="1">
              <a:buFont typeface="Wingdings" pitchFamily="2" charset="2"/>
              <a:buChar char="v"/>
            </a:pPr>
            <a:r>
              <a:rPr lang="fr-FR" sz="2200" dirty="0" smtClean="0"/>
              <a:t>Rhésus Négatif</a:t>
            </a:r>
            <a:endParaRPr lang="fr-FR" sz="2200" dirty="0" smtClean="0"/>
          </a:p>
          <a:p>
            <a:endParaRPr lang="fr-FR" dirty="0"/>
          </a:p>
        </p:txBody>
      </p:sp>
      <p:graphicFrame>
        <p:nvGraphicFramePr>
          <p:cNvPr id="5" name="Graphique 4"/>
          <p:cNvGraphicFramePr/>
          <p:nvPr/>
        </p:nvGraphicFramePr>
        <p:xfrm>
          <a:off x="2271151" y="1451187"/>
          <a:ext cx="7801317" cy="51465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childTnLst>
                          </p:cTn>
                        </p:par>
                        <p:par>
                          <p:cTn id="16" fill="hold">
                            <p:stCondLst>
                              <p:cond delay="1500"/>
                            </p:stCondLst>
                            <p:childTnLst>
                              <p:par>
                                <p:cTn id="17" presetID="7"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4133" y="179673"/>
            <a:ext cx="10515600" cy="1508449"/>
          </a:xfrm>
        </p:spPr>
        <p:txBody>
          <a:bodyPr>
            <a:normAutofit fontScale="92500" lnSpcReduction="10000"/>
          </a:bodyPr>
          <a:lstStyle/>
          <a:p>
            <a:pPr>
              <a:buNone/>
            </a:pPr>
            <a:r>
              <a:rPr lang="fr-FR" sz="3000" b="1" dirty="0" smtClean="0">
                <a:solidFill>
                  <a:srgbClr val="C00000"/>
                </a:solidFill>
              </a:rPr>
              <a:t>Question </a:t>
            </a:r>
            <a:r>
              <a:rPr lang="fr-FR" sz="3000" b="1" dirty="0" smtClean="0">
                <a:solidFill>
                  <a:srgbClr val="C00000"/>
                </a:solidFill>
              </a:rPr>
              <a:t>n</a:t>
            </a:r>
            <a:r>
              <a:rPr lang="fr-FR" sz="3000" b="1" baseline="30000" dirty="0" smtClean="0">
                <a:solidFill>
                  <a:srgbClr val="C00000"/>
                </a:solidFill>
              </a:rPr>
              <a:t>o</a:t>
            </a:r>
            <a:r>
              <a:rPr lang="fr-FR" sz="3000" b="1" dirty="0" smtClean="0">
                <a:solidFill>
                  <a:srgbClr val="C00000"/>
                </a:solidFill>
              </a:rPr>
              <a:t>6: </a:t>
            </a:r>
            <a:r>
              <a:rPr lang="fr-FR" sz="2600" dirty="0" smtClean="0"/>
              <a:t>La recherche de l’antigène D faible chez les donneurs Rhésus négatif?</a:t>
            </a:r>
            <a:endParaRPr lang="fr-FR" sz="2400" dirty="0" smtClean="0">
              <a:latin typeface="+mj-lt"/>
            </a:endParaRPr>
          </a:p>
          <a:p>
            <a:pPr lvl="1">
              <a:buFont typeface="Wingdings" pitchFamily="2" charset="2"/>
              <a:buChar char="v"/>
            </a:pPr>
            <a:r>
              <a:rPr lang="fr-FR" dirty="0" smtClean="0"/>
              <a:t>Obligatoire</a:t>
            </a:r>
            <a:endParaRPr lang="fr-FR" dirty="0" smtClean="0"/>
          </a:p>
          <a:p>
            <a:pPr lvl="1">
              <a:lnSpc>
                <a:spcPct val="120000"/>
              </a:lnSpc>
              <a:buFont typeface="Wingdings" pitchFamily="2" charset="2"/>
              <a:buChar char="v"/>
            </a:pPr>
            <a:r>
              <a:rPr lang="fr-FR" dirty="0" smtClean="0"/>
              <a:t>Non Obligatoire</a:t>
            </a:r>
            <a:endParaRPr lang="fr-FR" dirty="0" smtClean="0"/>
          </a:p>
        </p:txBody>
      </p:sp>
      <p:graphicFrame>
        <p:nvGraphicFramePr>
          <p:cNvPr id="5" name="Graphique 4"/>
          <p:cNvGraphicFramePr/>
          <p:nvPr/>
        </p:nvGraphicFramePr>
        <p:xfrm>
          <a:off x="2200813" y="1760676"/>
          <a:ext cx="7801317" cy="48792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childTnLst>
                          </p:cTn>
                        </p:par>
                        <p:par>
                          <p:cTn id="16" fill="hold">
                            <p:stCondLst>
                              <p:cond delay="1500"/>
                            </p:stCondLst>
                            <p:childTnLst>
                              <p:par>
                                <p:cTn id="17" presetID="7"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smtClean="0">
                <a:solidFill>
                  <a:srgbClr val="002060"/>
                </a:solidFill>
                <a:latin typeface="+mn-lt"/>
              </a:rPr>
              <a:t>REPRÉSENTATION TABULAIRE ET GRAPHIQUE </a:t>
            </a:r>
            <a:endParaRPr lang="fr-FR" sz="4000" b="1" dirty="0">
              <a:solidFill>
                <a:srgbClr val="002060"/>
              </a:solidFill>
              <a:latin typeface="+mn-lt"/>
            </a:endParaRPr>
          </a:p>
        </p:txBody>
      </p:sp>
      <p:graphicFrame>
        <p:nvGraphicFramePr>
          <p:cNvPr id="4" name="Espace réservé du contenu 3"/>
          <p:cNvGraphicFramePr>
            <a:graphicFrameLocks noGrp="1"/>
          </p:cNvGraphicFramePr>
          <p:nvPr>
            <p:ph idx="1"/>
          </p:nvPr>
        </p:nvGraphicFramePr>
        <p:xfrm>
          <a:off x="1308464" y="1825624"/>
          <a:ext cx="9298577" cy="368690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893869" y="5791589"/>
            <a:ext cx="6033703" cy="461665"/>
          </a:xfrm>
          <a:prstGeom prst="rect">
            <a:avLst/>
          </a:prstGeom>
        </p:spPr>
        <p:txBody>
          <a:bodyPr wrap="none">
            <a:spAutoFit/>
          </a:bodyPr>
          <a:lstStyle/>
          <a:p>
            <a:r>
              <a:rPr lang="fr-FR" sz="2400" b="1" dirty="0" smtClean="0">
                <a:solidFill>
                  <a:srgbClr val="C00000"/>
                </a:solidFill>
                <a:cs typeface="Times New Roman" pitchFamily="18" charset="0"/>
              </a:rPr>
              <a:t>Répartitions de population cible selon le sexe </a:t>
            </a:r>
            <a:endParaRPr lang="fr-FR" sz="2400" b="1" dirty="0">
              <a:solidFill>
                <a:srgbClr val="C0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7"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850259" y="1426706"/>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E8AA9BD-5B28-4BB1-803B-54BB6E1B0DE1}"/>
              </a:ext>
            </a:extLst>
          </p:cNvPr>
          <p:cNvSpPr txBox="1"/>
          <p:nvPr/>
        </p:nvSpPr>
        <p:spPr>
          <a:xfrm>
            <a:off x="2456543" y="209232"/>
            <a:ext cx="7278915" cy="707886"/>
          </a:xfrm>
          <a:prstGeom prst="rect">
            <a:avLst/>
          </a:prstGeom>
          <a:noFill/>
        </p:spPr>
        <p:txBody>
          <a:bodyPr wrap="square" rtlCol="0">
            <a:spAutoFit/>
          </a:bodyPr>
          <a:lstStyle/>
          <a:p>
            <a:pPr algn="ctr"/>
            <a:r>
              <a:rPr lang="en-US" sz="4000" dirty="0" smtClean="0">
                <a:solidFill>
                  <a:schemeClr val="bg1">
                    <a:lumMod val="65000"/>
                  </a:schemeClr>
                </a:solidFill>
                <a:latin typeface="Tw Cen MT" panose="020B0602020104020603" pitchFamily="34" charset="0"/>
              </a:rPr>
              <a:t>PLAN DU TRAVAIL</a:t>
            </a:r>
            <a:endParaRPr lang="en-US" sz="4000" dirty="0">
              <a:solidFill>
                <a:schemeClr val="bg1">
                  <a:lumMod val="65000"/>
                </a:schemeClr>
              </a:solidFill>
              <a:latin typeface="Tw Cen MT" panose="020B0602020104020603" pitchFamily="34" charset="0"/>
            </a:endParaRPr>
          </a:p>
        </p:txBody>
      </p:sp>
      <p:grpSp>
        <p:nvGrpSpPr>
          <p:cNvPr id="5" name="Group 4">
            <a:extLst>
              <a:ext uri="{FF2B5EF4-FFF2-40B4-BE49-F238E27FC236}">
                <a16:creationId xmlns:a16="http://schemas.microsoft.com/office/drawing/2014/main" xmlns="" id="{7D884BCA-1978-49CC-8588-5399D7CABDE7}"/>
              </a:ext>
            </a:extLst>
          </p:cNvPr>
          <p:cNvGrpSpPr/>
          <p:nvPr/>
        </p:nvGrpSpPr>
        <p:grpSpPr>
          <a:xfrm>
            <a:off x="5378756" y="969660"/>
            <a:ext cx="1434489" cy="190500"/>
            <a:chOff x="4679586" y="878988"/>
            <a:chExt cx="1434489" cy="190500"/>
          </a:xfrm>
        </p:grpSpPr>
        <p:sp>
          <p:nvSpPr>
            <p:cNvPr id="6" name="Oval 5">
              <a:extLst>
                <a:ext uri="{FF2B5EF4-FFF2-40B4-BE49-F238E27FC236}">
                  <a16:creationId xmlns:a16="http://schemas.microsoft.com/office/drawing/2014/main" xmlns="" id="{3701A590-ABA9-4BD2-BD64-376A4C227798}"/>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E53B434-A2A6-4C16-99DD-292CE4FD62C4}"/>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F3E5BC96-17A2-4BD5-BA51-10270687E851}"/>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1A06ACCC-548D-4873-BD3B-AD3CA2C095B0}"/>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7CBDE4C1-DAF9-476F-B807-27BE954F6C82}"/>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xmlns="" id="{6E22B37A-CCC7-4E5B-82F9-79A278CAA082}"/>
              </a:ext>
            </a:extLst>
          </p:cNvPr>
          <p:cNvSpPr/>
          <p:nvPr/>
        </p:nvSpPr>
        <p:spPr>
          <a:xfrm>
            <a:off x="2338548" y="3550834"/>
            <a:ext cx="728158" cy="728158"/>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788C3841-127A-479B-94BD-220B2EDCAB6E}"/>
              </a:ext>
            </a:extLst>
          </p:cNvPr>
          <p:cNvSpPr/>
          <p:nvPr/>
        </p:nvSpPr>
        <p:spPr>
          <a:xfrm>
            <a:off x="3248245" y="3679057"/>
            <a:ext cx="1221014" cy="1221014"/>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BC59DA09-2750-4F0C-898C-08F0F54C4ACB}"/>
              </a:ext>
            </a:extLst>
          </p:cNvPr>
          <p:cNvSpPr/>
          <p:nvPr/>
        </p:nvSpPr>
        <p:spPr>
          <a:xfrm>
            <a:off x="4564174" y="2757400"/>
            <a:ext cx="1843314" cy="1843314"/>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xmlns="" id="{69F6674A-9F6A-4ECF-8B1A-B5CD331C63F8}"/>
              </a:ext>
            </a:extLst>
          </p:cNvPr>
          <p:cNvSpPr/>
          <p:nvPr/>
        </p:nvSpPr>
        <p:spPr>
          <a:xfrm>
            <a:off x="6557562" y="3811221"/>
            <a:ext cx="935542" cy="935542"/>
          </a:xfrm>
          <a:prstGeom prst="ellipse">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xmlns="" id="{3F5A07E2-72FE-479E-9CC4-3AE297809FA7}"/>
              </a:ext>
            </a:extLst>
          </p:cNvPr>
          <p:cNvSpPr/>
          <p:nvPr/>
        </p:nvSpPr>
        <p:spPr>
          <a:xfrm>
            <a:off x="7682934" y="3914913"/>
            <a:ext cx="1371602" cy="13716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xmlns="" id="{57678F9E-F68B-47E7-8E99-404218E42B24}"/>
              </a:ext>
            </a:extLst>
          </p:cNvPr>
          <p:cNvSpPr/>
          <p:nvPr/>
        </p:nvSpPr>
        <p:spPr>
          <a:xfrm>
            <a:off x="9042563" y="3418333"/>
            <a:ext cx="977464" cy="977464"/>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xmlns="" id="{CA538412-DAB1-4392-B45E-1D392BBFB715}"/>
              </a:ext>
            </a:extLst>
          </p:cNvPr>
          <p:cNvPicPr>
            <a:picLocks noChangeAspect="1"/>
          </p:cNvPicPr>
          <p:nvPr/>
        </p:nvPicPr>
        <p:blipFill>
          <a:blip r:embed="rId2"/>
          <a:stretch>
            <a:fillRect/>
          </a:stretch>
        </p:blipFill>
        <p:spPr>
          <a:xfrm>
            <a:off x="4873244" y="3008601"/>
            <a:ext cx="1225174" cy="1225174"/>
          </a:xfrm>
          <a:prstGeom prst="rect">
            <a:avLst/>
          </a:prstGeom>
        </p:spPr>
      </p:pic>
      <p:pic>
        <p:nvPicPr>
          <p:cNvPr id="39" name="Picture 38">
            <a:extLst>
              <a:ext uri="{FF2B5EF4-FFF2-40B4-BE49-F238E27FC236}">
                <a16:creationId xmlns:a16="http://schemas.microsoft.com/office/drawing/2014/main" xmlns="" id="{2145EB3D-9DE3-4C3A-A338-1543379BBA15}"/>
              </a:ext>
            </a:extLst>
          </p:cNvPr>
          <p:cNvPicPr>
            <a:picLocks noChangeAspect="1"/>
          </p:cNvPicPr>
          <p:nvPr/>
        </p:nvPicPr>
        <p:blipFill>
          <a:blip r:embed="rId3" cstate="print"/>
          <a:stretch>
            <a:fillRect/>
          </a:stretch>
        </p:blipFill>
        <p:spPr>
          <a:xfrm>
            <a:off x="9257393" y="3621188"/>
            <a:ext cx="571750" cy="571750"/>
          </a:xfrm>
          <a:prstGeom prst="rect">
            <a:avLst/>
          </a:prstGeom>
        </p:spPr>
      </p:pic>
      <p:pic>
        <p:nvPicPr>
          <p:cNvPr id="41" name="Picture 40">
            <a:extLst>
              <a:ext uri="{FF2B5EF4-FFF2-40B4-BE49-F238E27FC236}">
                <a16:creationId xmlns:a16="http://schemas.microsoft.com/office/drawing/2014/main" xmlns="" id="{7D436CE5-5A4A-4963-8029-751C7F434422}"/>
              </a:ext>
            </a:extLst>
          </p:cNvPr>
          <p:cNvPicPr>
            <a:picLocks noChangeAspect="1"/>
          </p:cNvPicPr>
          <p:nvPr/>
        </p:nvPicPr>
        <p:blipFill>
          <a:blip r:embed="rId4" cstate="print"/>
          <a:stretch>
            <a:fillRect/>
          </a:stretch>
        </p:blipFill>
        <p:spPr>
          <a:xfrm>
            <a:off x="7913885" y="4193325"/>
            <a:ext cx="814778" cy="814778"/>
          </a:xfrm>
          <a:prstGeom prst="rect">
            <a:avLst/>
          </a:prstGeom>
        </p:spPr>
      </p:pic>
      <p:pic>
        <p:nvPicPr>
          <p:cNvPr id="42" name="Picture 41">
            <a:extLst>
              <a:ext uri="{FF2B5EF4-FFF2-40B4-BE49-F238E27FC236}">
                <a16:creationId xmlns:a16="http://schemas.microsoft.com/office/drawing/2014/main" xmlns="" id="{5829194A-80B4-45E0-A0D4-A777A6A8295E}"/>
              </a:ext>
            </a:extLst>
          </p:cNvPr>
          <p:cNvPicPr>
            <a:picLocks noChangeAspect="1"/>
          </p:cNvPicPr>
          <p:nvPr/>
        </p:nvPicPr>
        <p:blipFill>
          <a:blip r:embed="rId5" cstate="print"/>
          <a:stretch>
            <a:fillRect/>
          </a:stretch>
        </p:blipFill>
        <p:spPr>
          <a:xfrm>
            <a:off x="6713476" y="3953968"/>
            <a:ext cx="622300" cy="622300"/>
          </a:xfrm>
          <a:prstGeom prst="rect">
            <a:avLst/>
          </a:prstGeom>
        </p:spPr>
      </p:pic>
      <p:pic>
        <p:nvPicPr>
          <p:cNvPr id="48" name="Picture 47">
            <a:extLst>
              <a:ext uri="{FF2B5EF4-FFF2-40B4-BE49-F238E27FC236}">
                <a16:creationId xmlns:a16="http://schemas.microsoft.com/office/drawing/2014/main" xmlns="" id="{EA838DD8-E14C-4129-B132-FFB886F5B344}"/>
              </a:ext>
            </a:extLst>
          </p:cNvPr>
          <p:cNvPicPr>
            <a:picLocks noChangeAspect="1"/>
          </p:cNvPicPr>
          <p:nvPr/>
        </p:nvPicPr>
        <p:blipFill>
          <a:blip r:embed="rId6" cstate="print"/>
          <a:stretch>
            <a:fillRect/>
          </a:stretch>
        </p:blipFill>
        <p:spPr>
          <a:xfrm>
            <a:off x="3506850" y="3976412"/>
            <a:ext cx="671206" cy="671206"/>
          </a:xfrm>
          <a:prstGeom prst="rect">
            <a:avLst/>
          </a:prstGeom>
        </p:spPr>
      </p:pic>
      <p:pic>
        <p:nvPicPr>
          <p:cNvPr id="52" name="Picture 51">
            <a:extLst>
              <a:ext uri="{FF2B5EF4-FFF2-40B4-BE49-F238E27FC236}">
                <a16:creationId xmlns:a16="http://schemas.microsoft.com/office/drawing/2014/main" xmlns="" id="{F04B11EA-63F7-4D22-873D-6922C62419A0}"/>
              </a:ext>
            </a:extLst>
          </p:cNvPr>
          <p:cNvPicPr>
            <a:picLocks noChangeAspect="1"/>
          </p:cNvPicPr>
          <p:nvPr/>
        </p:nvPicPr>
        <p:blipFill>
          <a:blip r:embed="rId7" cstate="print"/>
          <a:stretch>
            <a:fillRect/>
          </a:stretch>
        </p:blipFill>
        <p:spPr>
          <a:xfrm>
            <a:off x="2499472" y="3704458"/>
            <a:ext cx="432000" cy="432000"/>
          </a:xfrm>
          <a:prstGeom prst="rect">
            <a:avLst/>
          </a:prstGeom>
        </p:spPr>
      </p:pic>
      <p:grpSp>
        <p:nvGrpSpPr>
          <p:cNvPr id="62" name="Group 61">
            <a:extLst>
              <a:ext uri="{FF2B5EF4-FFF2-40B4-BE49-F238E27FC236}">
                <a16:creationId xmlns:a16="http://schemas.microsoft.com/office/drawing/2014/main" xmlns="" id="{153F4246-CEED-4D1E-87E9-AF831143E541}"/>
              </a:ext>
            </a:extLst>
          </p:cNvPr>
          <p:cNvGrpSpPr/>
          <p:nvPr/>
        </p:nvGrpSpPr>
        <p:grpSpPr>
          <a:xfrm>
            <a:off x="1883747" y="2800395"/>
            <a:ext cx="842445" cy="820793"/>
            <a:chOff x="1812406" y="2946170"/>
            <a:chExt cx="842445" cy="820793"/>
          </a:xfrm>
        </p:grpSpPr>
        <p:cxnSp>
          <p:nvCxnSpPr>
            <p:cNvPr id="54" name="Straight Connector 53">
              <a:extLst>
                <a:ext uri="{FF2B5EF4-FFF2-40B4-BE49-F238E27FC236}">
                  <a16:creationId xmlns:a16="http://schemas.microsoft.com/office/drawing/2014/main" xmlns="" id="{802F08CF-D4D1-4A39-96BE-CB97F61D162B}"/>
                </a:ext>
              </a:extLst>
            </p:cNvPr>
            <p:cNvCxnSpPr>
              <a:cxnSpLocks/>
            </p:cNvCxnSpPr>
            <p:nvPr/>
          </p:nvCxnSpPr>
          <p:spPr>
            <a:xfrm flipH="1" flipV="1">
              <a:off x="2277365" y="2946170"/>
              <a:ext cx="377486" cy="820793"/>
            </a:xfrm>
            <a:prstGeom prst="line">
              <a:avLst/>
            </a:prstGeom>
            <a:ln w="28575">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35920BBA-8F71-4702-91A3-44392F84AAE5}"/>
                </a:ext>
              </a:extLst>
            </p:cNvPr>
            <p:cNvCxnSpPr>
              <a:cxnSpLocks/>
            </p:cNvCxnSpPr>
            <p:nvPr/>
          </p:nvCxnSpPr>
          <p:spPr>
            <a:xfrm flipH="1">
              <a:off x="1812406" y="2954946"/>
              <a:ext cx="471956" cy="0"/>
            </a:xfrm>
            <a:prstGeom prst="line">
              <a:avLst/>
            </a:prstGeom>
            <a:ln w="28575">
              <a:solidFill>
                <a:srgbClr val="EF3078"/>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xmlns="" id="{B3BFFE84-C695-4D53-9EB1-6E3F023237F6}"/>
              </a:ext>
            </a:extLst>
          </p:cNvPr>
          <p:cNvGrpSpPr/>
          <p:nvPr/>
        </p:nvGrpSpPr>
        <p:grpSpPr>
          <a:xfrm>
            <a:off x="4455288" y="2049196"/>
            <a:ext cx="979247" cy="712482"/>
            <a:chOff x="4442225" y="2049196"/>
            <a:chExt cx="979247" cy="712482"/>
          </a:xfrm>
        </p:grpSpPr>
        <p:cxnSp>
          <p:nvCxnSpPr>
            <p:cNvPr id="60" name="Straight Connector 59">
              <a:extLst>
                <a:ext uri="{FF2B5EF4-FFF2-40B4-BE49-F238E27FC236}">
                  <a16:creationId xmlns:a16="http://schemas.microsoft.com/office/drawing/2014/main" xmlns="" id="{CDB6677B-8513-496A-A326-EDBAA2BA9403}"/>
                </a:ext>
              </a:extLst>
            </p:cNvPr>
            <p:cNvCxnSpPr>
              <a:cxnSpLocks/>
            </p:cNvCxnSpPr>
            <p:nvPr/>
          </p:nvCxnSpPr>
          <p:spPr>
            <a:xfrm flipH="1" flipV="1">
              <a:off x="5099050" y="2049196"/>
              <a:ext cx="322422" cy="712482"/>
            </a:xfrm>
            <a:prstGeom prst="line">
              <a:avLst/>
            </a:prstGeom>
            <a:ln w="28575">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3003D7FC-94DB-4EDC-95C4-65A5F513BF89}"/>
                </a:ext>
              </a:extLst>
            </p:cNvPr>
            <p:cNvCxnSpPr>
              <a:cxnSpLocks/>
            </p:cNvCxnSpPr>
            <p:nvPr/>
          </p:nvCxnSpPr>
          <p:spPr>
            <a:xfrm flipH="1">
              <a:off x="4442225" y="2051577"/>
              <a:ext cx="666349" cy="0"/>
            </a:xfrm>
            <a:prstGeom prst="line">
              <a:avLst/>
            </a:prstGeom>
            <a:ln w="28575">
              <a:solidFill>
                <a:srgbClr val="03A1A4"/>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7137FDAE-CE25-40E9-AFD7-49BA1463E3D5}"/>
              </a:ext>
            </a:extLst>
          </p:cNvPr>
          <p:cNvGrpSpPr/>
          <p:nvPr/>
        </p:nvGrpSpPr>
        <p:grpSpPr>
          <a:xfrm flipV="1">
            <a:off x="3044169" y="4872779"/>
            <a:ext cx="782545" cy="821366"/>
            <a:chOff x="1872307" y="2945596"/>
            <a:chExt cx="782545" cy="821366"/>
          </a:xfrm>
        </p:grpSpPr>
        <p:cxnSp>
          <p:nvCxnSpPr>
            <p:cNvPr id="64" name="Straight Connector 63">
              <a:extLst>
                <a:ext uri="{FF2B5EF4-FFF2-40B4-BE49-F238E27FC236}">
                  <a16:creationId xmlns:a16="http://schemas.microsoft.com/office/drawing/2014/main" xmlns="" id="{C83C8BAA-87B2-4130-A6CA-1525D506B1D2}"/>
                </a:ext>
              </a:extLst>
            </p:cNvPr>
            <p:cNvCxnSpPr>
              <a:cxnSpLocks/>
            </p:cNvCxnSpPr>
            <p:nvPr/>
          </p:nvCxnSpPr>
          <p:spPr>
            <a:xfrm flipH="1" flipV="1">
              <a:off x="2449965" y="2945884"/>
              <a:ext cx="204887" cy="821078"/>
            </a:xfrm>
            <a:prstGeom prst="line">
              <a:avLst/>
            </a:prstGeom>
            <a:ln w="28575">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018D836A-5994-457C-AD4E-4304A9FBB1F8}"/>
                </a:ext>
              </a:extLst>
            </p:cNvPr>
            <p:cNvCxnSpPr>
              <a:cxnSpLocks/>
            </p:cNvCxnSpPr>
            <p:nvPr/>
          </p:nvCxnSpPr>
          <p:spPr>
            <a:xfrm flipH="1" flipV="1">
              <a:off x="1872307" y="2945596"/>
              <a:ext cx="589564" cy="0"/>
            </a:xfrm>
            <a:prstGeom prst="line">
              <a:avLst/>
            </a:prstGeom>
            <a:ln w="28575">
              <a:solidFill>
                <a:srgbClr val="EE9524"/>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D15C6488-0A8C-4F32-9A4D-7C308D3FB74D}"/>
              </a:ext>
            </a:extLst>
          </p:cNvPr>
          <p:cNvGrpSpPr/>
          <p:nvPr/>
        </p:nvGrpSpPr>
        <p:grpSpPr>
          <a:xfrm flipH="1">
            <a:off x="9544358" y="2271393"/>
            <a:ext cx="710461" cy="1146940"/>
            <a:chOff x="1935298" y="2625841"/>
            <a:chExt cx="710461" cy="1146940"/>
          </a:xfrm>
        </p:grpSpPr>
        <p:cxnSp>
          <p:nvCxnSpPr>
            <p:cNvPr id="67" name="Straight Connector 66">
              <a:extLst>
                <a:ext uri="{FF2B5EF4-FFF2-40B4-BE49-F238E27FC236}">
                  <a16:creationId xmlns:a16="http://schemas.microsoft.com/office/drawing/2014/main" xmlns="" id="{C8692D07-D0C2-4183-8694-C71EC431F9C0}"/>
                </a:ext>
              </a:extLst>
            </p:cNvPr>
            <p:cNvCxnSpPr>
              <a:cxnSpLocks/>
              <a:stCxn id="27" idx="0"/>
            </p:cNvCxnSpPr>
            <p:nvPr/>
          </p:nvCxnSpPr>
          <p:spPr>
            <a:xfrm flipH="1" flipV="1">
              <a:off x="2359884" y="2625841"/>
              <a:ext cx="285875" cy="1146940"/>
            </a:xfrm>
            <a:prstGeom prst="line">
              <a:avLst/>
            </a:prstGeom>
            <a:ln w="28575">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DECBEC73-955A-442B-8836-D1923312FBFE}"/>
                </a:ext>
              </a:extLst>
            </p:cNvPr>
            <p:cNvCxnSpPr>
              <a:cxnSpLocks/>
            </p:cNvCxnSpPr>
            <p:nvPr/>
          </p:nvCxnSpPr>
          <p:spPr>
            <a:xfrm flipH="1">
              <a:off x="1935298" y="2629013"/>
              <a:ext cx="435201" cy="0"/>
            </a:xfrm>
            <a:prstGeom prst="line">
              <a:avLst/>
            </a:prstGeom>
            <a:ln w="28575">
              <a:solidFill>
                <a:srgbClr val="EF3078"/>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xmlns="" id="{C6E9A218-B141-4BD3-841A-BAB462C9175B}"/>
              </a:ext>
            </a:extLst>
          </p:cNvPr>
          <p:cNvGrpSpPr/>
          <p:nvPr/>
        </p:nvGrpSpPr>
        <p:grpSpPr>
          <a:xfrm flipH="1" flipV="1">
            <a:off x="8298029" y="5251523"/>
            <a:ext cx="743262" cy="539365"/>
            <a:chOff x="1929808" y="3262589"/>
            <a:chExt cx="743262" cy="539365"/>
          </a:xfrm>
        </p:grpSpPr>
        <p:cxnSp>
          <p:nvCxnSpPr>
            <p:cNvPr id="70" name="Straight Connector 69">
              <a:extLst>
                <a:ext uri="{FF2B5EF4-FFF2-40B4-BE49-F238E27FC236}">
                  <a16:creationId xmlns:a16="http://schemas.microsoft.com/office/drawing/2014/main" xmlns="" id="{F7309261-EAF4-4065-B34C-74D63998B1F8}"/>
                </a:ext>
              </a:extLst>
            </p:cNvPr>
            <p:cNvCxnSpPr>
              <a:cxnSpLocks/>
            </p:cNvCxnSpPr>
            <p:nvPr/>
          </p:nvCxnSpPr>
          <p:spPr>
            <a:xfrm flipH="1" flipV="1">
              <a:off x="2392240" y="3262589"/>
              <a:ext cx="280830" cy="53936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F2BC3B5-DB71-4C84-AF89-168445886399}"/>
                </a:ext>
              </a:extLst>
            </p:cNvPr>
            <p:cNvCxnSpPr>
              <a:cxnSpLocks/>
            </p:cNvCxnSpPr>
            <p:nvPr/>
          </p:nvCxnSpPr>
          <p:spPr>
            <a:xfrm flipH="1">
              <a:off x="1929808" y="3264970"/>
              <a:ext cx="47195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xmlns="" id="{B1ACE9A5-0AAC-4005-87FD-533CB273E3AF}"/>
              </a:ext>
            </a:extLst>
          </p:cNvPr>
          <p:cNvGrpSpPr/>
          <p:nvPr/>
        </p:nvGrpSpPr>
        <p:grpSpPr>
          <a:xfrm flipH="1">
            <a:off x="6978247" y="2609852"/>
            <a:ext cx="846110" cy="1297213"/>
            <a:chOff x="1983167" y="2950736"/>
            <a:chExt cx="452864" cy="694309"/>
          </a:xfrm>
        </p:grpSpPr>
        <p:cxnSp>
          <p:nvCxnSpPr>
            <p:cNvPr id="73" name="Straight Connector 72">
              <a:extLst>
                <a:ext uri="{FF2B5EF4-FFF2-40B4-BE49-F238E27FC236}">
                  <a16:creationId xmlns:a16="http://schemas.microsoft.com/office/drawing/2014/main" xmlns="" id="{BEBF1710-C0A2-443D-9E66-877BD8FA726A}"/>
                </a:ext>
              </a:extLst>
            </p:cNvPr>
            <p:cNvCxnSpPr>
              <a:cxnSpLocks/>
            </p:cNvCxnSpPr>
            <p:nvPr/>
          </p:nvCxnSpPr>
          <p:spPr>
            <a:xfrm flipH="1" flipV="1">
              <a:off x="2244671" y="2950736"/>
              <a:ext cx="191360" cy="694309"/>
            </a:xfrm>
            <a:prstGeom prst="line">
              <a:avLst/>
            </a:prstGeom>
            <a:ln w="28575">
              <a:solidFill>
                <a:srgbClr val="38572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D25F5471-E0F2-4736-A975-B0CD1D80AA97}"/>
                </a:ext>
              </a:extLst>
            </p:cNvPr>
            <p:cNvCxnSpPr>
              <a:cxnSpLocks/>
            </p:cNvCxnSpPr>
            <p:nvPr/>
          </p:nvCxnSpPr>
          <p:spPr>
            <a:xfrm flipH="1">
              <a:off x="1983167" y="2952010"/>
              <a:ext cx="267874" cy="0"/>
            </a:xfrm>
            <a:prstGeom prst="line">
              <a:avLst/>
            </a:prstGeom>
            <a:ln w="28575">
              <a:solidFill>
                <a:srgbClr val="385723"/>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xmlns="" id="{7D06F0A7-DAC2-4C40-B732-014C20C2F6D5}"/>
              </a:ext>
            </a:extLst>
          </p:cNvPr>
          <p:cNvGrpSpPr/>
          <p:nvPr/>
        </p:nvGrpSpPr>
        <p:grpSpPr>
          <a:xfrm>
            <a:off x="13063" y="2287539"/>
            <a:ext cx="1889731" cy="830997"/>
            <a:chOff x="-156999" y="2411599"/>
            <a:chExt cx="1889731" cy="830997"/>
          </a:xfrm>
        </p:grpSpPr>
        <p:sp>
          <p:nvSpPr>
            <p:cNvPr id="75" name="TextBox 74">
              <a:extLst>
                <a:ext uri="{FF2B5EF4-FFF2-40B4-BE49-F238E27FC236}">
                  <a16:creationId xmlns:a16="http://schemas.microsoft.com/office/drawing/2014/main" xmlns="" id="{FECAEFF9-14F9-420B-B81B-1A2D424B5A63}"/>
                </a:ext>
              </a:extLst>
            </p:cNvPr>
            <p:cNvSpPr txBox="1"/>
            <p:nvPr/>
          </p:nvSpPr>
          <p:spPr>
            <a:xfrm>
              <a:off x="1007919" y="2411599"/>
              <a:ext cx="724812" cy="830997"/>
            </a:xfrm>
            <a:prstGeom prst="rect">
              <a:avLst/>
            </a:prstGeom>
            <a:noFill/>
          </p:spPr>
          <p:txBody>
            <a:bodyPr wrap="square" rtlCol="0">
              <a:spAutoFit/>
            </a:bodyPr>
            <a:lstStyle/>
            <a:p>
              <a:pPr algn="r"/>
              <a:r>
                <a:rPr lang="en-US" sz="2400" dirty="0">
                  <a:solidFill>
                    <a:srgbClr val="EF3078"/>
                  </a:solidFill>
                  <a:latin typeface="Tw Cen MT" panose="020B0602020104020603" pitchFamily="34" charset="0"/>
                </a:rPr>
                <a:t>01</a:t>
              </a:r>
            </a:p>
          </p:txBody>
        </p:sp>
        <p:sp>
          <p:nvSpPr>
            <p:cNvPr id="76" name="TextBox 75">
              <a:extLst>
                <a:ext uri="{FF2B5EF4-FFF2-40B4-BE49-F238E27FC236}">
                  <a16:creationId xmlns:a16="http://schemas.microsoft.com/office/drawing/2014/main" xmlns="" id="{2E7256DD-6317-492A-853D-B93DE998E24A}"/>
                </a:ext>
              </a:extLst>
            </p:cNvPr>
            <p:cNvSpPr txBox="1"/>
            <p:nvPr/>
          </p:nvSpPr>
          <p:spPr>
            <a:xfrm>
              <a:off x="-156999" y="2730616"/>
              <a:ext cx="1889731" cy="400110"/>
            </a:xfrm>
            <a:prstGeom prst="rect">
              <a:avLst/>
            </a:prstGeom>
            <a:noFill/>
          </p:spPr>
          <p:txBody>
            <a:bodyPr wrap="square" rtlCol="0">
              <a:spAutoFit/>
            </a:bodyPr>
            <a:lstStyle/>
            <a:p>
              <a:pPr algn="r"/>
              <a:r>
                <a:rPr lang="en-US" sz="2000" dirty="0" smtClean="0">
                  <a:solidFill>
                    <a:srgbClr val="EF3078"/>
                  </a:solidFill>
                  <a:latin typeface="Tw Cen MT" panose="020B0602020104020603" pitchFamily="34" charset="0"/>
                </a:rPr>
                <a:t>INTRODUCTION</a:t>
              </a:r>
              <a:endParaRPr lang="en-US" sz="2000" dirty="0">
                <a:solidFill>
                  <a:srgbClr val="EF3078"/>
                </a:solidFill>
                <a:latin typeface="Tw Cen MT" panose="020B0602020104020603" pitchFamily="34" charset="0"/>
              </a:endParaRPr>
            </a:p>
          </p:txBody>
        </p:sp>
      </p:grpSp>
      <p:grpSp>
        <p:nvGrpSpPr>
          <p:cNvPr id="104" name="Group 103">
            <a:extLst>
              <a:ext uri="{FF2B5EF4-FFF2-40B4-BE49-F238E27FC236}">
                <a16:creationId xmlns:a16="http://schemas.microsoft.com/office/drawing/2014/main" xmlns="" id="{12804901-3BC3-4B63-B57A-680C61064136}"/>
              </a:ext>
            </a:extLst>
          </p:cNvPr>
          <p:cNvGrpSpPr/>
          <p:nvPr/>
        </p:nvGrpSpPr>
        <p:grpSpPr>
          <a:xfrm>
            <a:off x="1201783" y="5173841"/>
            <a:ext cx="1857104" cy="719127"/>
            <a:chOff x="971295" y="5072730"/>
            <a:chExt cx="1857104" cy="719127"/>
          </a:xfrm>
        </p:grpSpPr>
        <p:sp>
          <p:nvSpPr>
            <p:cNvPr id="78" name="TextBox 77">
              <a:extLst>
                <a:ext uri="{FF2B5EF4-FFF2-40B4-BE49-F238E27FC236}">
                  <a16:creationId xmlns:a16="http://schemas.microsoft.com/office/drawing/2014/main" xmlns="" id="{3D4F678F-40B7-4440-9805-D7FF30FB7FC8}"/>
                </a:ext>
              </a:extLst>
            </p:cNvPr>
            <p:cNvSpPr txBox="1"/>
            <p:nvPr/>
          </p:nvSpPr>
          <p:spPr>
            <a:xfrm>
              <a:off x="2103586" y="5072730"/>
              <a:ext cx="724812" cy="461665"/>
            </a:xfrm>
            <a:prstGeom prst="rect">
              <a:avLst/>
            </a:prstGeom>
            <a:noFill/>
          </p:spPr>
          <p:txBody>
            <a:bodyPr wrap="square" rtlCol="0">
              <a:spAutoFit/>
            </a:bodyPr>
            <a:lstStyle/>
            <a:p>
              <a:pPr algn="r"/>
              <a:r>
                <a:rPr lang="en-US" sz="2400" dirty="0">
                  <a:solidFill>
                    <a:srgbClr val="EE9524"/>
                  </a:solidFill>
                  <a:latin typeface="Tw Cen MT" panose="020B0602020104020603" pitchFamily="34" charset="0"/>
                </a:rPr>
                <a:t>02</a:t>
              </a:r>
            </a:p>
          </p:txBody>
        </p:sp>
        <p:sp>
          <p:nvSpPr>
            <p:cNvPr id="79" name="TextBox 78">
              <a:extLst>
                <a:ext uri="{FF2B5EF4-FFF2-40B4-BE49-F238E27FC236}">
                  <a16:creationId xmlns:a16="http://schemas.microsoft.com/office/drawing/2014/main" xmlns="" id="{E3B5B3C4-08D7-4F80-905A-16D436C0F2EA}"/>
                </a:ext>
              </a:extLst>
            </p:cNvPr>
            <p:cNvSpPr txBox="1"/>
            <p:nvPr/>
          </p:nvSpPr>
          <p:spPr>
            <a:xfrm>
              <a:off x="971295" y="5391747"/>
              <a:ext cx="1857104" cy="400110"/>
            </a:xfrm>
            <a:prstGeom prst="rect">
              <a:avLst/>
            </a:prstGeom>
            <a:noFill/>
          </p:spPr>
          <p:txBody>
            <a:bodyPr wrap="square" rtlCol="0">
              <a:spAutoFit/>
            </a:bodyPr>
            <a:lstStyle/>
            <a:p>
              <a:pPr algn="r"/>
              <a:r>
                <a:rPr lang="en-US" sz="2000" dirty="0" smtClean="0">
                  <a:solidFill>
                    <a:srgbClr val="EE9524"/>
                  </a:solidFill>
                  <a:latin typeface="Tw Cen MT" panose="020B0602020104020603" pitchFamily="34" charset="0"/>
                </a:rPr>
                <a:t>PREBLEMATIQUE</a:t>
              </a:r>
              <a:endParaRPr lang="en-US" sz="2000" dirty="0">
                <a:solidFill>
                  <a:srgbClr val="EE9524"/>
                </a:solidFill>
                <a:latin typeface="Tw Cen MT" panose="020B0602020104020603" pitchFamily="34" charset="0"/>
              </a:endParaRPr>
            </a:p>
          </p:txBody>
        </p:sp>
      </p:grpSp>
      <p:grpSp>
        <p:nvGrpSpPr>
          <p:cNvPr id="106" name="Group 105">
            <a:extLst>
              <a:ext uri="{FF2B5EF4-FFF2-40B4-BE49-F238E27FC236}">
                <a16:creationId xmlns:a16="http://schemas.microsoft.com/office/drawing/2014/main" xmlns="" id="{D9DD4B7F-8A71-49A3-BC05-44E26D841E62}"/>
              </a:ext>
            </a:extLst>
          </p:cNvPr>
          <p:cNvGrpSpPr/>
          <p:nvPr/>
        </p:nvGrpSpPr>
        <p:grpSpPr>
          <a:xfrm>
            <a:off x="2913017" y="1552263"/>
            <a:ext cx="1532747" cy="719127"/>
            <a:chOff x="2899954" y="1552263"/>
            <a:chExt cx="1532747" cy="719127"/>
          </a:xfrm>
        </p:grpSpPr>
        <p:sp>
          <p:nvSpPr>
            <p:cNvPr id="81" name="TextBox 80">
              <a:extLst>
                <a:ext uri="{FF2B5EF4-FFF2-40B4-BE49-F238E27FC236}">
                  <a16:creationId xmlns:a16="http://schemas.microsoft.com/office/drawing/2014/main" xmlns="" id="{C2359718-1C0E-45C6-99D0-A3CB1814E621}"/>
                </a:ext>
              </a:extLst>
            </p:cNvPr>
            <p:cNvSpPr txBox="1"/>
            <p:nvPr/>
          </p:nvSpPr>
          <p:spPr>
            <a:xfrm>
              <a:off x="3707888" y="1552263"/>
              <a:ext cx="724812" cy="461665"/>
            </a:xfrm>
            <a:prstGeom prst="rect">
              <a:avLst/>
            </a:prstGeom>
            <a:noFill/>
          </p:spPr>
          <p:txBody>
            <a:bodyPr wrap="square" rtlCol="0">
              <a:spAutoFit/>
            </a:bodyPr>
            <a:lstStyle/>
            <a:p>
              <a:pPr algn="r"/>
              <a:r>
                <a:rPr lang="en-US" sz="2400" dirty="0">
                  <a:solidFill>
                    <a:srgbClr val="03A1A4"/>
                  </a:solidFill>
                  <a:latin typeface="Tw Cen MT" panose="020B0602020104020603" pitchFamily="34" charset="0"/>
                </a:rPr>
                <a:t>03</a:t>
              </a:r>
            </a:p>
          </p:txBody>
        </p:sp>
        <p:sp>
          <p:nvSpPr>
            <p:cNvPr id="82" name="TextBox 81">
              <a:extLst>
                <a:ext uri="{FF2B5EF4-FFF2-40B4-BE49-F238E27FC236}">
                  <a16:creationId xmlns:a16="http://schemas.microsoft.com/office/drawing/2014/main" xmlns="" id="{83347D2D-8F9E-424F-8379-EE81B97BB648}"/>
                </a:ext>
              </a:extLst>
            </p:cNvPr>
            <p:cNvSpPr txBox="1"/>
            <p:nvPr/>
          </p:nvSpPr>
          <p:spPr>
            <a:xfrm>
              <a:off x="2899954" y="1871280"/>
              <a:ext cx="1532747" cy="400110"/>
            </a:xfrm>
            <a:prstGeom prst="rect">
              <a:avLst/>
            </a:prstGeom>
            <a:noFill/>
          </p:spPr>
          <p:txBody>
            <a:bodyPr wrap="square" rtlCol="0">
              <a:spAutoFit/>
            </a:bodyPr>
            <a:lstStyle/>
            <a:p>
              <a:pPr algn="r"/>
              <a:r>
                <a:rPr lang="en-US" sz="2000" dirty="0" smtClean="0">
                  <a:solidFill>
                    <a:srgbClr val="03A1A4"/>
                  </a:solidFill>
                  <a:latin typeface="Tw Cen MT" panose="020B0602020104020603" pitchFamily="34" charset="0"/>
                </a:rPr>
                <a:t>HYPOTHESE</a:t>
              </a:r>
              <a:endParaRPr lang="en-US" sz="2000" dirty="0">
                <a:solidFill>
                  <a:srgbClr val="03A1A4"/>
                </a:solidFill>
                <a:latin typeface="Tw Cen MT" panose="020B0602020104020603" pitchFamily="34" charset="0"/>
              </a:endParaRPr>
            </a:p>
          </p:txBody>
        </p:sp>
      </p:grpSp>
      <p:grpSp>
        <p:nvGrpSpPr>
          <p:cNvPr id="109" name="Group 108">
            <a:extLst>
              <a:ext uri="{FF2B5EF4-FFF2-40B4-BE49-F238E27FC236}">
                <a16:creationId xmlns:a16="http://schemas.microsoft.com/office/drawing/2014/main" xmlns="" id="{3FA3884F-7360-4A10-8B37-C166F2766294}"/>
              </a:ext>
            </a:extLst>
          </p:cNvPr>
          <p:cNvGrpSpPr/>
          <p:nvPr/>
        </p:nvGrpSpPr>
        <p:grpSpPr>
          <a:xfrm>
            <a:off x="10264344" y="1762759"/>
            <a:ext cx="1393271" cy="1027656"/>
            <a:chOff x="10405055" y="2198594"/>
            <a:chExt cx="1393271" cy="1027656"/>
          </a:xfrm>
        </p:grpSpPr>
        <p:sp>
          <p:nvSpPr>
            <p:cNvPr id="87" name="TextBox 86">
              <a:extLst>
                <a:ext uri="{FF2B5EF4-FFF2-40B4-BE49-F238E27FC236}">
                  <a16:creationId xmlns:a16="http://schemas.microsoft.com/office/drawing/2014/main" xmlns="" id="{C44B1081-28BD-4723-93B6-B3D9F5525EC3}"/>
                </a:ext>
              </a:extLst>
            </p:cNvPr>
            <p:cNvSpPr txBox="1"/>
            <p:nvPr/>
          </p:nvSpPr>
          <p:spPr>
            <a:xfrm>
              <a:off x="10405055" y="2198594"/>
              <a:ext cx="724812" cy="461665"/>
            </a:xfrm>
            <a:prstGeom prst="rect">
              <a:avLst/>
            </a:prstGeom>
            <a:noFill/>
          </p:spPr>
          <p:txBody>
            <a:bodyPr wrap="square" rtlCol="0">
              <a:spAutoFit/>
            </a:bodyPr>
            <a:lstStyle/>
            <a:p>
              <a:r>
                <a:rPr lang="en-US" sz="2400" dirty="0">
                  <a:solidFill>
                    <a:srgbClr val="EF3078"/>
                  </a:solidFill>
                  <a:latin typeface="Tw Cen MT" panose="020B0602020104020603" pitchFamily="34" charset="0"/>
                </a:rPr>
                <a:t>06</a:t>
              </a:r>
            </a:p>
          </p:txBody>
        </p:sp>
        <p:sp>
          <p:nvSpPr>
            <p:cNvPr id="88" name="TextBox 87">
              <a:extLst>
                <a:ext uri="{FF2B5EF4-FFF2-40B4-BE49-F238E27FC236}">
                  <a16:creationId xmlns:a16="http://schemas.microsoft.com/office/drawing/2014/main" xmlns="" id="{CAF0DE8F-4E0D-400F-8691-13BC3C42218F}"/>
                </a:ext>
              </a:extLst>
            </p:cNvPr>
            <p:cNvSpPr txBox="1"/>
            <p:nvPr/>
          </p:nvSpPr>
          <p:spPr>
            <a:xfrm>
              <a:off x="10411006" y="2518364"/>
              <a:ext cx="1387320" cy="707886"/>
            </a:xfrm>
            <a:prstGeom prst="rect">
              <a:avLst/>
            </a:prstGeom>
            <a:noFill/>
          </p:spPr>
          <p:txBody>
            <a:bodyPr wrap="square" rtlCol="0">
              <a:spAutoFit/>
            </a:bodyPr>
            <a:lstStyle/>
            <a:p>
              <a:r>
                <a:rPr lang="en-US" sz="2000" dirty="0" smtClean="0">
                  <a:solidFill>
                    <a:srgbClr val="EF3078"/>
                  </a:solidFill>
                  <a:latin typeface="Tw Cen MT" panose="020B0602020104020603" pitchFamily="34" charset="0"/>
                </a:rPr>
                <a:t>PARTIE PRATIQUE </a:t>
              </a:r>
              <a:endParaRPr lang="en-US" sz="2000" dirty="0">
                <a:solidFill>
                  <a:srgbClr val="EF3078"/>
                </a:solidFill>
                <a:latin typeface="Tw Cen MT" panose="020B0602020104020603" pitchFamily="34" charset="0"/>
              </a:endParaRPr>
            </a:p>
          </p:txBody>
        </p:sp>
      </p:grpSp>
      <p:grpSp>
        <p:nvGrpSpPr>
          <p:cNvPr id="108" name="Group 107">
            <a:extLst>
              <a:ext uri="{FF2B5EF4-FFF2-40B4-BE49-F238E27FC236}">
                <a16:creationId xmlns:a16="http://schemas.microsoft.com/office/drawing/2014/main" xmlns="" id="{948E0E04-F6AD-4204-A734-B8A0EC1E885D}"/>
              </a:ext>
            </a:extLst>
          </p:cNvPr>
          <p:cNvGrpSpPr/>
          <p:nvPr/>
        </p:nvGrpSpPr>
        <p:grpSpPr>
          <a:xfrm>
            <a:off x="9048434" y="5259239"/>
            <a:ext cx="1493291" cy="1027656"/>
            <a:chOff x="9146176" y="5273815"/>
            <a:chExt cx="1493291" cy="1027656"/>
          </a:xfrm>
        </p:grpSpPr>
        <p:sp>
          <p:nvSpPr>
            <p:cNvPr id="90" name="TextBox 89">
              <a:extLst>
                <a:ext uri="{FF2B5EF4-FFF2-40B4-BE49-F238E27FC236}">
                  <a16:creationId xmlns:a16="http://schemas.microsoft.com/office/drawing/2014/main" xmlns="" id="{4DD90853-2F30-480A-A4BC-AF61CA243D4E}"/>
                </a:ext>
              </a:extLst>
            </p:cNvPr>
            <p:cNvSpPr txBox="1"/>
            <p:nvPr/>
          </p:nvSpPr>
          <p:spPr>
            <a:xfrm>
              <a:off x="9146176" y="5273815"/>
              <a:ext cx="724812" cy="461665"/>
            </a:xfrm>
            <a:prstGeom prst="rect">
              <a:avLst/>
            </a:prstGeom>
            <a:noFill/>
          </p:spPr>
          <p:txBody>
            <a:bodyPr wrap="square" rtlCol="0">
              <a:spAutoFit/>
            </a:bodyPr>
            <a:lstStyle/>
            <a:p>
              <a:r>
                <a:rPr lang="en-US" sz="2400" dirty="0">
                  <a:solidFill>
                    <a:srgbClr val="00B0F0"/>
                  </a:solidFill>
                  <a:latin typeface="Tw Cen MT" panose="020B0602020104020603" pitchFamily="34" charset="0"/>
                </a:rPr>
                <a:t>05</a:t>
              </a:r>
            </a:p>
          </p:txBody>
        </p:sp>
        <p:sp>
          <p:nvSpPr>
            <p:cNvPr id="91" name="TextBox 90">
              <a:extLst>
                <a:ext uri="{FF2B5EF4-FFF2-40B4-BE49-F238E27FC236}">
                  <a16:creationId xmlns:a16="http://schemas.microsoft.com/office/drawing/2014/main" xmlns="" id="{13DF5F7D-8517-4858-B26A-117AEF6AD00D}"/>
                </a:ext>
              </a:extLst>
            </p:cNvPr>
            <p:cNvSpPr txBox="1"/>
            <p:nvPr/>
          </p:nvSpPr>
          <p:spPr>
            <a:xfrm>
              <a:off x="9152126" y="5593585"/>
              <a:ext cx="1487341" cy="707886"/>
            </a:xfrm>
            <a:prstGeom prst="rect">
              <a:avLst/>
            </a:prstGeom>
            <a:noFill/>
          </p:spPr>
          <p:txBody>
            <a:bodyPr wrap="square" rtlCol="0">
              <a:spAutoFit/>
            </a:bodyPr>
            <a:lstStyle/>
            <a:p>
              <a:r>
                <a:rPr lang="en-US" sz="2000" dirty="0" smtClean="0">
                  <a:solidFill>
                    <a:srgbClr val="00B0F0"/>
                  </a:solidFill>
                  <a:latin typeface="Tw Cen MT" panose="020B0602020104020603" pitchFamily="34" charset="0"/>
                </a:rPr>
                <a:t>PARTIE THEORIQUE</a:t>
              </a:r>
              <a:endParaRPr lang="en-US" sz="2000" dirty="0">
                <a:solidFill>
                  <a:srgbClr val="00B0F0"/>
                </a:solidFill>
                <a:latin typeface="Tw Cen MT" panose="020B0602020104020603" pitchFamily="34" charset="0"/>
              </a:endParaRPr>
            </a:p>
          </p:txBody>
        </p:sp>
      </p:grpSp>
      <p:grpSp>
        <p:nvGrpSpPr>
          <p:cNvPr id="107" name="Group 106">
            <a:extLst>
              <a:ext uri="{FF2B5EF4-FFF2-40B4-BE49-F238E27FC236}">
                <a16:creationId xmlns:a16="http://schemas.microsoft.com/office/drawing/2014/main" xmlns="" id="{4B33EF84-99D9-4E3D-98A7-243B4B204E8F}"/>
              </a:ext>
            </a:extLst>
          </p:cNvPr>
          <p:cNvGrpSpPr/>
          <p:nvPr/>
        </p:nvGrpSpPr>
        <p:grpSpPr>
          <a:xfrm>
            <a:off x="7854047" y="2085925"/>
            <a:ext cx="1393271" cy="719880"/>
            <a:chOff x="7840984" y="2085925"/>
            <a:chExt cx="1393271" cy="719880"/>
          </a:xfrm>
        </p:grpSpPr>
        <p:sp>
          <p:nvSpPr>
            <p:cNvPr id="93" name="TextBox 92">
              <a:extLst>
                <a:ext uri="{FF2B5EF4-FFF2-40B4-BE49-F238E27FC236}">
                  <a16:creationId xmlns:a16="http://schemas.microsoft.com/office/drawing/2014/main" xmlns="" id="{3E41AE78-9E30-4CD4-9440-DE30C5519E6F}"/>
                </a:ext>
              </a:extLst>
            </p:cNvPr>
            <p:cNvSpPr txBox="1"/>
            <p:nvPr/>
          </p:nvSpPr>
          <p:spPr>
            <a:xfrm>
              <a:off x="7840984" y="2085925"/>
              <a:ext cx="724812" cy="461665"/>
            </a:xfrm>
            <a:prstGeom prst="rect">
              <a:avLst/>
            </a:prstGeom>
            <a:noFill/>
          </p:spPr>
          <p:txBody>
            <a:bodyPr wrap="square" rtlCol="0">
              <a:spAutoFit/>
            </a:bodyPr>
            <a:lstStyle/>
            <a:p>
              <a:r>
                <a:rPr lang="en-US" sz="2400" dirty="0">
                  <a:solidFill>
                    <a:srgbClr val="385723"/>
                  </a:solidFill>
                  <a:latin typeface="Tw Cen MT" panose="020B0602020104020603" pitchFamily="34" charset="0"/>
                </a:rPr>
                <a:t>04</a:t>
              </a:r>
            </a:p>
          </p:txBody>
        </p:sp>
        <p:sp>
          <p:nvSpPr>
            <p:cNvPr id="94" name="TextBox 93">
              <a:extLst>
                <a:ext uri="{FF2B5EF4-FFF2-40B4-BE49-F238E27FC236}">
                  <a16:creationId xmlns:a16="http://schemas.microsoft.com/office/drawing/2014/main" xmlns="" id="{DBF60901-7459-4FFF-BFAB-332F5872E18A}"/>
                </a:ext>
              </a:extLst>
            </p:cNvPr>
            <p:cNvSpPr txBox="1"/>
            <p:nvPr/>
          </p:nvSpPr>
          <p:spPr>
            <a:xfrm>
              <a:off x="7846935" y="2405695"/>
              <a:ext cx="1387320" cy="400110"/>
            </a:xfrm>
            <a:prstGeom prst="rect">
              <a:avLst/>
            </a:prstGeom>
            <a:noFill/>
          </p:spPr>
          <p:txBody>
            <a:bodyPr wrap="square" rtlCol="0">
              <a:spAutoFit/>
            </a:bodyPr>
            <a:lstStyle/>
            <a:p>
              <a:r>
                <a:rPr lang="en-US" sz="2000" dirty="0" smtClean="0">
                  <a:solidFill>
                    <a:srgbClr val="385723"/>
                  </a:solidFill>
                  <a:latin typeface="Tw Cen MT" panose="020B0602020104020603" pitchFamily="34" charset="0"/>
                </a:rPr>
                <a:t>OBJECTIFS </a:t>
              </a:r>
              <a:endParaRPr lang="en-US" sz="2000" dirty="0">
                <a:solidFill>
                  <a:srgbClr val="385723"/>
                </a:solidFill>
                <a:latin typeface="Tw Cen MT" panose="020B0602020104020603" pitchFamily="34" charset="0"/>
              </a:endParaRPr>
            </a:p>
          </p:txBody>
        </p:sp>
      </p:grpSp>
      <p:sp>
        <p:nvSpPr>
          <p:cNvPr id="99" name="Oval 21">
            <a:extLst>
              <a:ext uri="{FF2B5EF4-FFF2-40B4-BE49-F238E27FC236}">
                <a16:creationId xmlns:a16="http://schemas.microsoft.com/office/drawing/2014/main" xmlns="" id="{6E22B37A-CCC7-4E5B-82F9-79A278CAA082}"/>
              </a:ext>
            </a:extLst>
          </p:cNvPr>
          <p:cNvSpPr/>
          <p:nvPr/>
        </p:nvSpPr>
        <p:spPr>
          <a:xfrm>
            <a:off x="5626034" y="5440594"/>
            <a:ext cx="728158" cy="7281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107">
            <a:extLst>
              <a:ext uri="{FF2B5EF4-FFF2-40B4-BE49-F238E27FC236}">
                <a16:creationId xmlns:a16="http://schemas.microsoft.com/office/drawing/2014/main" xmlns="" id="{948E0E04-F6AD-4204-A734-B8A0EC1E885D}"/>
              </a:ext>
            </a:extLst>
          </p:cNvPr>
          <p:cNvGrpSpPr/>
          <p:nvPr/>
        </p:nvGrpSpPr>
        <p:grpSpPr>
          <a:xfrm>
            <a:off x="4924709" y="5891349"/>
            <a:ext cx="2299051" cy="744514"/>
            <a:chOff x="9146176" y="5182459"/>
            <a:chExt cx="1493291" cy="1301728"/>
          </a:xfrm>
        </p:grpSpPr>
        <p:sp>
          <p:nvSpPr>
            <p:cNvPr id="101" name="TextBox 89">
              <a:extLst>
                <a:ext uri="{FF2B5EF4-FFF2-40B4-BE49-F238E27FC236}">
                  <a16:creationId xmlns:a16="http://schemas.microsoft.com/office/drawing/2014/main" xmlns="" id="{4DD90853-2F30-480A-A4BC-AF61CA243D4E}"/>
                </a:ext>
              </a:extLst>
            </p:cNvPr>
            <p:cNvSpPr txBox="1"/>
            <p:nvPr/>
          </p:nvSpPr>
          <p:spPr>
            <a:xfrm>
              <a:off x="9146176" y="5182459"/>
              <a:ext cx="724812" cy="807187"/>
            </a:xfrm>
            <a:prstGeom prst="rect">
              <a:avLst/>
            </a:prstGeom>
            <a:noFill/>
          </p:spPr>
          <p:txBody>
            <a:bodyPr wrap="square" rtlCol="0">
              <a:spAutoFit/>
            </a:bodyPr>
            <a:lstStyle/>
            <a:p>
              <a:r>
                <a:rPr lang="en-US" sz="2400" dirty="0" smtClean="0">
                  <a:solidFill>
                    <a:schemeClr val="tx2"/>
                  </a:solidFill>
                  <a:latin typeface="Tw Cen MT" panose="020B0602020104020603" pitchFamily="34" charset="0"/>
                </a:rPr>
                <a:t>07</a:t>
              </a:r>
              <a:endParaRPr lang="en-US" sz="2400" dirty="0">
                <a:solidFill>
                  <a:schemeClr val="tx2"/>
                </a:solidFill>
                <a:latin typeface="Tw Cen MT" panose="020B0602020104020603" pitchFamily="34" charset="0"/>
              </a:endParaRPr>
            </a:p>
          </p:txBody>
        </p:sp>
        <p:sp>
          <p:nvSpPr>
            <p:cNvPr id="102" name="TextBox 90">
              <a:extLst>
                <a:ext uri="{FF2B5EF4-FFF2-40B4-BE49-F238E27FC236}">
                  <a16:creationId xmlns:a16="http://schemas.microsoft.com/office/drawing/2014/main" xmlns="" id="{13DF5F7D-8517-4858-B26A-117AEF6AD00D}"/>
                </a:ext>
              </a:extLst>
            </p:cNvPr>
            <p:cNvSpPr txBox="1"/>
            <p:nvPr/>
          </p:nvSpPr>
          <p:spPr>
            <a:xfrm>
              <a:off x="9152126" y="5776302"/>
              <a:ext cx="1487341" cy="707885"/>
            </a:xfrm>
            <a:prstGeom prst="rect">
              <a:avLst/>
            </a:prstGeom>
            <a:noFill/>
          </p:spPr>
          <p:txBody>
            <a:bodyPr wrap="square" rtlCol="0">
              <a:spAutoFit/>
            </a:bodyPr>
            <a:lstStyle/>
            <a:p>
              <a:r>
                <a:rPr lang="en-US" sz="2000" dirty="0" smtClean="0">
                  <a:solidFill>
                    <a:schemeClr val="tx2"/>
                  </a:solidFill>
                  <a:latin typeface="Tw Cen MT" panose="020B0602020104020603" pitchFamily="34" charset="0"/>
                </a:rPr>
                <a:t>CONCLUSION</a:t>
              </a:r>
              <a:endParaRPr lang="en-US" sz="2000" dirty="0">
                <a:solidFill>
                  <a:schemeClr val="tx2"/>
                </a:solidFill>
                <a:latin typeface="Tw Cen MT" panose="020B0602020104020603" pitchFamily="34" charset="0"/>
              </a:endParaRPr>
            </a:p>
          </p:txBody>
        </p:sp>
      </p:grpSp>
      <p:pic>
        <p:nvPicPr>
          <p:cNvPr id="112" name="Image 111" descr="book (1).png"/>
          <p:cNvPicPr>
            <a:picLocks noChangeAspect="1"/>
          </p:cNvPicPr>
          <p:nvPr/>
        </p:nvPicPr>
        <p:blipFill>
          <a:blip r:embed="rId8" cstate="print"/>
          <a:stretch>
            <a:fillRect/>
          </a:stretch>
        </p:blipFill>
        <p:spPr>
          <a:xfrm>
            <a:off x="5800212" y="5641281"/>
            <a:ext cx="360000" cy="360000"/>
          </a:xfrm>
          <a:prstGeom prst="rect">
            <a:avLst/>
          </a:prstGeom>
        </p:spPr>
      </p:pic>
    </p:spTree>
    <p:extLst>
      <p:ext uri="{BB962C8B-B14F-4D97-AF65-F5344CB8AC3E}">
        <p14:creationId xmlns:p14="http://schemas.microsoft.com/office/powerpoint/2010/main" xmlns="" val="18324379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nodeType="afterEffect">
                                  <p:stCondLst>
                                    <p:cond delay="10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Effect transition="in" filter="fade">
                                      <p:cBhvr>
                                        <p:cTn id="15" dur="500"/>
                                        <p:tgtEl>
                                          <p:spTgt spid="52"/>
                                        </p:tgtEl>
                                      </p:cBhvr>
                                    </p:animEffect>
                                  </p:childTnLst>
                                </p:cTn>
                              </p:par>
                            </p:childTnLst>
                          </p:cTn>
                        </p:par>
                        <p:par>
                          <p:cTn id="16" fill="hold">
                            <p:stCondLst>
                              <p:cond delay="1100"/>
                            </p:stCondLst>
                            <p:childTnLst>
                              <p:par>
                                <p:cTn id="17" presetID="22" presetClass="entr" presetSubtype="2" fill="hold" nodeType="afterEffect">
                                  <p:stCondLst>
                                    <p:cond delay="100"/>
                                  </p:stCondLst>
                                  <p:childTnLst>
                                    <p:set>
                                      <p:cBhvr>
                                        <p:cTn id="18" dur="1" fill="hold">
                                          <p:stCondLst>
                                            <p:cond delay="0"/>
                                          </p:stCondLst>
                                        </p:cTn>
                                        <p:tgtEl>
                                          <p:spTgt spid="62"/>
                                        </p:tgtEl>
                                        <p:attrNameLst>
                                          <p:attrName>style.visibility</p:attrName>
                                        </p:attrNameLst>
                                      </p:cBhvr>
                                      <p:to>
                                        <p:strVal val="visible"/>
                                      </p:to>
                                    </p:set>
                                    <p:animEffect transition="in" filter="wipe(right)">
                                      <p:cBhvr>
                                        <p:cTn id="19" dur="500"/>
                                        <p:tgtEl>
                                          <p:spTgt spid="62"/>
                                        </p:tgtEl>
                                      </p:cBhvr>
                                    </p:animEffect>
                                  </p:childTnLst>
                                </p:cTn>
                              </p:par>
                            </p:childTnLst>
                          </p:cTn>
                        </p:par>
                        <p:par>
                          <p:cTn id="20" fill="hold">
                            <p:stCondLst>
                              <p:cond delay="1700"/>
                            </p:stCondLst>
                            <p:childTnLst>
                              <p:par>
                                <p:cTn id="21" presetID="53" presetClass="entr" presetSubtype="16" fill="hold" nodeType="afterEffect">
                                  <p:stCondLst>
                                    <p:cond delay="100"/>
                                  </p:stCondLst>
                                  <p:childTnLst>
                                    <p:set>
                                      <p:cBhvr>
                                        <p:cTn id="22" dur="1" fill="hold">
                                          <p:stCondLst>
                                            <p:cond delay="0"/>
                                          </p:stCondLst>
                                        </p:cTn>
                                        <p:tgtEl>
                                          <p:spTgt spid="103"/>
                                        </p:tgtEl>
                                        <p:attrNameLst>
                                          <p:attrName>style.visibility</p:attrName>
                                        </p:attrNameLst>
                                      </p:cBhvr>
                                      <p:to>
                                        <p:strVal val="visible"/>
                                      </p:to>
                                    </p:set>
                                    <p:anim calcmode="lin" valueType="num">
                                      <p:cBhvr>
                                        <p:cTn id="23" dur="500" fill="hold"/>
                                        <p:tgtEl>
                                          <p:spTgt spid="103"/>
                                        </p:tgtEl>
                                        <p:attrNameLst>
                                          <p:attrName>ppt_w</p:attrName>
                                        </p:attrNameLst>
                                      </p:cBhvr>
                                      <p:tavLst>
                                        <p:tav tm="0">
                                          <p:val>
                                            <p:fltVal val="0"/>
                                          </p:val>
                                        </p:tav>
                                        <p:tav tm="100000">
                                          <p:val>
                                            <p:strVal val="#ppt_w"/>
                                          </p:val>
                                        </p:tav>
                                      </p:tavLst>
                                    </p:anim>
                                    <p:anim calcmode="lin" valueType="num">
                                      <p:cBhvr>
                                        <p:cTn id="24" dur="500" fill="hold"/>
                                        <p:tgtEl>
                                          <p:spTgt spid="103"/>
                                        </p:tgtEl>
                                        <p:attrNameLst>
                                          <p:attrName>ppt_h</p:attrName>
                                        </p:attrNameLst>
                                      </p:cBhvr>
                                      <p:tavLst>
                                        <p:tav tm="0">
                                          <p:val>
                                            <p:fltVal val="0"/>
                                          </p:val>
                                        </p:tav>
                                        <p:tav tm="100000">
                                          <p:val>
                                            <p:strVal val="#ppt_h"/>
                                          </p:val>
                                        </p:tav>
                                      </p:tavLst>
                                    </p:anim>
                                    <p:animEffect transition="in" filter="fade">
                                      <p:cBhvr>
                                        <p:cTn id="25" dur="500"/>
                                        <p:tgtEl>
                                          <p:spTgt spid="103"/>
                                        </p:tgtEl>
                                      </p:cBhvr>
                                    </p:animEffect>
                                  </p:childTnLst>
                                </p:cTn>
                              </p:par>
                            </p:childTnLst>
                          </p:cTn>
                        </p:par>
                        <p:par>
                          <p:cTn id="26" fill="hold">
                            <p:stCondLst>
                              <p:cond delay="2300"/>
                            </p:stCondLst>
                            <p:childTnLst>
                              <p:par>
                                <p:cTn id="27" presetID="53" presetClass="entr" presetSubtype="16" fill="hold" grpId="0" nodeType="afterEffect">
                                  <p:stCondLst>
                                    <p:cond delay="1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2900"/>
                            </p:stCondLst>
                            <p:childTnLst>
                              <p:par>
                                <p:cTn id="33" presetID="53" presetClass="entr" presetSubtype="16" fill="hold" nodeType="afterEffect">
                                  <p:stCondLst>
                                    <p:cond delay="10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Effect transition="in" filter="fade">
                                      <p:cBhvr>
                                        <p:cTn id="37" dur="500"/>
                                        <p:tgtEl>
                                          <p:spTgt spid="48"/>
                                        </p:tgtEl>
                                      </p:cBhvr>
                                    </p:animEffect>
                                  </p:childTnLst>
                                </p:cTn>
                              </p:par>
                            </p:childTnLst>
                          </p:cTn>
                        </p:par>
                        <p:par>
                          <p:cTn id="38" fill="hold">
                            <p:stCondLst>
                              <p:cond delay="3500"/>
                            </p:stCondLst>
                            <p:childTnLst>
                              <p:par>
                                <p:cTn id="39" presetID="22" presetClass="entr" presetSubtype="2" fill="hold" nodeType="afterEffect">
                                  <p:stCondLst>
                                    <p:cond delay="100"/>
                                  </p:stCondLst>
                                  <p:childTnLst>
                                    <p:set>
                                      <p:cBhvr>
                                        <p:cTn id="40" dur="1" fill="hold">
                                          <p:stCondLst>
                                            <p:cond delay="0"/>
                                          </p:stCondLst>
                                        </p:cTn>
                                        <p:tgtEl>
                                          <p:spTgt spid="63"/>
                                        </p:tgtEl>
                                        <p:attrNameLst>
                                          <p:attrName>style.visibility</p:attrName>
                                        </p:attrNameLst>
                                      </p:cBhvr>
                                      <p:to>
                                        <p:strVal val="visible"/>
                                      </p:to>
                                    </p:set>
                                    <p:animEffect transition="in" filter="wipe(right)">
                                      <p:cBhvr>
                                        <p:cTn id="41" dur="500"/>
                                        <p:tgtEl>
                                          <p:spTgt spid="63"/>
                                        </p:tgtEl>
                                      </p:cBhvr>
                                    </p:animEffect>
                                  </p:childTnLst>
                                </p:cTn>
                              </p:par>
                            </p:childTnLst>
                          </p:cTn>
                        </p:par>
                        <p:par>
                          <p:cTn id="42" fill="hold">
                            <p:stCondLst>
                              <p:cond delay="4100"/>
                            </p:stCondLst>
                            <p:childTnLst>
                              <p:par>
                                <p:cTn id="43" presetID="53" presetClass="entr" presetSubtype="16" fill="hold" nodeType="afterEffect">
                                  <p:stCondLst>
                                    <p:cond delay="100"/>
                                  </p:stCondLst>
                                  <p:childTnLst>
                                    <p:set>
                                      <p:cBhvr>
                                        <p:cTn id="44" dur="1" fill="hold">
                                          <p:stCondLst>
                                            <p:cond delay="0"/>
                                          </p:stCondLst>
                                        </p:cTn>
                                        <p:tgtEl>
                                          <p:spTgt spid="104"/>
                                        </p:tgtEl>
                                        <p:attrNameLst>
                                          <p:attrName>style.visibility</p:attrName>
                                        </p:attrNameLst>
                                      </p:cBhvr>
                                      <p:to>
                                        <p:strVal val="visible"/>
                                      </p:to>
                                    </p:set>
                                    <p:anim calcmode="lin" valueType="num">
                                      <p:cBhvr>
                                        <p:cTn id="45" dur="500" fill="hold"/>
                                        <p:tgtEl>
                                          <p:spTgt spid="104"/>
                                        </p:tgtEl>
                                        <p:attrNameLst>
                                          <p:attrName>ppt_w</p:attrName>
                                        </p:attrNameLst>
                                      </p:cBhvr>
                                      <p:tavLst>
                                        <p:tav tm="0">
                                          <p:val>
                                            <p:fltVal val="0"/>
                                          </p:val>
                                        </p:tav>
                                        <p:tav tm="100000">
                                          <p:val>
                                            <p:strVal val="#ppt_w"/>
                                          </p:val>
                                        </p:tav>
                                      </p:tavLst>
                                    </p:anim>
                                    <p:anim calcmode="lin" valueType="num">
                                      <p:cBhvr>
                                        <p:cTn id="46" dur="500" fill="hold"/>
                                        <p:tgtEl>
                                          <p:spTgt spid="104"/>
                                        </p:tgtEl>
                                        <p:attrNameLst>
                                          <p:attrName>ppt_h</p:attrName>
                                        </p:attrNameLst>
                                      </p:cBhvr>
                                      <p:tavLst>
                                        <p:tav tm="0">
                                          <p:val>
                                            <p:fltVal val="0"/>
                                          </p:val>
                                        </p:tav>
                                        <p:tav tm="100000">
                                          <p:val>
                                            <p:strVal val="#ppt_h"/>
                                          </p:val>
                                        </p:tav>
                                      </p:tavLst>
                                    </p:anim>
                                    <p:animEffect transition="in" filter="fade">
                                      <p:cBhvr>
                                        <p:cTn id="47" dur="500"/>
                                        <p:tgtEl>
                                          <p:spTgt spid="104"/>
                                        </p:tgtEl>
                                      </p:cBhvr>
                                    </p:animEffect>
                                  </p:childTnLst>
                                </p:cTn>
                              </p:par>
                            </p:childTnLst>
                          </p:cTn>
                        </p:par>
                        <p:par>
                          <p:cTn id="48" fill="hold">
                            <p:stCondLst>
                              <p:cond delay="4700"/>
                            </p:stCondLst>
                            <p:childTnLst>
                              <p:par>
                                <p:cTn id="49" presetID="53" presetClass="entr" presetSubtype="16" fill="hold" grpId="0" nodeType="afterEffect">
                                  <p:stCondLst>
                                    <p:cond delay="10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300"/>
                            </p:stCondLst>
                            <p:childTnLst>
                              <p:par>
                                <p:cTn id="55" presetID="53" presetClass="entr" presetSubtype="16" fill="hold" nodeType="afterEffect">
                                  <p:stCondLst>
                                    <p:cond delay="10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childTnLst>
                          </p:cTn>
                        </p:par>
                        <p:par>
                          <p:cTn id="60" fill="hold">
                            <p:stCondLst>
                              <p:cond delay="5900"/>
                            </p:stCondLst>
                            <p:childTnLst>
                              <p:par>
                                <p:cTn id="61" presetID="22" presetClass="entr" presetSubtype="2" fill="hold" nodeType="afterEffect">
                                  <p:stCondLst>
                                    <p:cond delay="100"/>
                                  </p:stCondLst>
                                  <p:childTnLst>
                                    <p:set>
                                      <p:cBhvr>
                                        <p:cTn id="62" dur="1" fill="hold">
                                          <p:stCondLst>
                                            <p:cond delay="0"/>
                                          </p:stCondLst>
                                        </p:cTn>
                                        <p:tgtEl>
                                          <p:spTgt spid="105"/>
                                        </p:tgtEl>
                                        <p:attrNameLst>
                                          <p:attrName>style.visibility</p:attrName>
                                        </p:attrNameLst>
                                      </p:cBhvr>
                                      <p:to>
                                        <p:strVal val="visible"/>
                                      </p:to>
                                    </p:set>
                                    <p:animEffect transition="in" filter="wipe(right)">
                                      <p:cBhvr>
                                        <p:cTn id="63" dur="500"/>
                                        <p:tgtEl>
                                          <p:spTgt spid="105"/>
                                        </p:tgtEl>
                                      </p:cBhvr>
                                    </p:animEffect>
                                  </p:childTnLst>
                                </p:cTn>
                              </p:par>
                            </p:childTnLst>
                          </p:cTn>
                        </p:par>
                        <p:par>
                          <p:cTn id="64" fill="hold">
                            <p:stCondLst>
                              <p:cond delay="6500"/>
                            </p:stCondLst>
                            <p:childTnLst>
                              <p:par>
                                <p:cTn id="65" presetID="53" presetClass="entr" presetSubtype="16" fill="hold" nodeType="afterEffect">
                                  <p:stCondLst>
                                    <p:cond delay="100"/>
                                  </p:stCondLst>
                                  <p:childTnLst>
                                    <p:set>
                                      <p:cBhvr>
                                        <p:cTn id="66" dur="1" fill="hold">
                                          <p:stCondLst>
                                            <p:cond delay="0"/>
                                          </p:stCondLst>
                                        </p:cTn>
                                        <p:tgtEl>
                                          <p:spTgt spid="106"/>
                                        </p:tgtEl>
                                        <p:attrNameLst>
                                          <p:attrName>style.visibility</p:attrName>
                                        </p:attrNameLst>
                                      </p:cBhvr>
                                      <p:to>
                                        <p:strVal val="visible"/>
                                      </p:to>
                                    </p:set>
                                    <p:anim calcmode="lin" valueType="num">
                                      <p:cBhvr>
                                        <p:cTn id="67" dur="500" fill="hold"/>
                                        <p:tgtEl>
                                          <p:spTgt spid="106"/>
                                        </p:tgtEl>
                                        <p:attrNameLst>
                                          <p:attrName>ppt_w</p:attrName>
                                        </p:attrNameLst>
                                      </p:cBhvr>
                                      <p:tavLst>
                                        <p:tav tm="0">
                                          <p:val>
                                            <p:fltVal val="0"/>
                                          </p:val>
                                        </p:tav>
                                        <p:tav tm="100000">
                                          <p:val>
                                            <p:strVal val="#ppt_w"/>
                                          </p:val>
                                        </p:tav>
                                      </p:tavLst>
                                    </p:anim>
                                    <p:anim calcmode="lin" valueType="num">
                                      <p:cBhvr>
                                        <p:cTn id="68" dur="500" fill="hold"/>
                                        <p:tgtEl>
                                          <p:spTgt spid="106"/>
                                        </p:tgtEl>
                                        <p:attrNameLst>
                                          <p:attrName>ppt_h</p:attrName>
                                        </p:attrNameLst>
                                      </p:cBhvr>
                                      <p:tavLst>
                                        <p:tav tm="0">
                                          <p:val>
                                            <p:fltVal val="0"/>
                                          </p:val>
                                        </p:tav>
                                        <p:tav tm="100000">
                                          <p:val>
                                            <p:strVal val="#ppt_h"/>
                                          </p:val>
                                        </p:tav>
                                      </p:tavLst>
                                    </p:anim>
                                    <p:animEffect transition="in" filter="fade">
                                      <p:cBhvr>
                                        <p:cTn id="69" dur="500"/>
                                        <p:tgtEl>
                                          <p:spTgt spid="106"/>
                                        </p:tgtEl>
                                      </p:cBhvr>
                                    </p:animEffect>
                                  </p:childTnLst>
                                </p:cTn>
                              </p:par>
                            </p:childTnLst>
                          </p:cTn>
                        </p:par>
                        <p:par>
                          <p:cTn id="70" fill="hold">
                            <p:stCondLst>
                              <p:cond delay="7100"/>
                            </p:stCondLst>
                            <p:childTnLst>
                              <p:par>
                                <p:cTn id="71" presetID="53" presetClass="entr" presetSubtype="16" fill="hold" grpId="0" nodeType="afterEffect">
                                  <p:stCondLst>
                                    <p:cond delay="10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par>
                          <p:cTn id="76" fill="hold">
                            <p:stCondLst>
                              <p:cond delay="7700"/>
                            </p:stCondLst>
                            <p:childTnLst>
                              <p:par>
                                <p:cTn id="77" presetID="53" presetClass="entr" presetSubtype="16" fill="hold" nodeType="afterEffect">
                                  <p:stCondLst>
                                    <p:cond delay="10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Effect transition="in" filter="fade">
                                      <p:cBhvr>
                                        <p:cTn id="81" dur="500"/>
                                        <p:tgtEl>
                                          <p:spTgt spid="42"/>
                                        </p:tgtEl>
                                      </p:cBhvr>
                                    </p:animEffect>
                                  </p:childTnLst>
                                </p:cTn>
                              </p:par>
                            </p:childTnLst>
                          </p:cTn>
                        </p:par>
                        <p:par>
                          <p:cTn id="82" fill="hold">
                            <p:stCondLst>
                              <p:cond delay="8300"/>
                            </p:stCondLst>
                            <p:childTnLst>
                              <p:par>
                                <p:cTn id="83" presetID="22" presetClass="entr" presetSubtype="8" fill="hold" nodeType="afterEffect">
                                  <p:stCondLst>
                                    <p:cond delay="100"/>
                                  </p:stCondLst>
                                  <p:childTnLst>
                                    <p:set>
                                      <p:cBhvr>
                                        <p:cTn id="84" dur="1" fill="hold">
                                          <p:stCondLst>
                                            <p:cond delay="0"/>
                                          </p:stCondLst>
                                        </p:cTn>
                                        <p:tgtEl>
                                          <p:spTgt spid="72"/>
                                        </p:tgtEl>
                                        <p:attrNameLst>
                                          <p:attrName>style.visibility</p:attrName>
                                        </p:attrNameLst>
                                      </p:cBhvr>
                                      <p:to>
                                        <p:strVal val="visible"/>
                                      </p:to>
                                    </p:set>
                                    <p:animEffect transition="in" filter="wipe(left)">
                                      <p:cBhvr>
                                        <p:cTn id="85" dur="500"/>
                                        <p:tgtEl>
                                          <p:spTgt spid="72"/>
                                        </p:tgtEl>
                                      </p:cBhvr>
                                    </p:animEffect>
                                  </p:childTnLst>
                                </p:cTn>
                              </p:par>
                            </p:childTnLst>
                          </p:cTn>
                        </p:par>
                        <p:par>
                          <p:cTn id="86" fill="hold">
                            <p:stCondLst>
                              <p:cond delay="8900"/>
                            </p:stCondLst>
                            <p:childTnLst>
                              <p:par>
                                <p:cTn id="87" presetID="53" presetClass="entr" presetSubtype="16" fill="hold" nodeType="afterEffect">
                                  <p:stCondLst>
                                    <p:cond delay="100"/>
                                  </p:stCondLst>
                                  <p:childTnLst>
                                    <p:set>
                                      <p:cBhvr>
                                        <p:cTn id="88" dur="1" fill="hold">
                                          <p:stCondLst>
                                            <p:cond delay="0"/>
                                          </p:stCondLst>
                                        </p:cTn>
                                        <p:tgtEl>
                                          <p:spTgt spid="107"/>
                                        </p:tgtEl>
                                        <p:attrNameLst>
                                          <p:attrName>style.visibility</p:attrName>
                                        </p:attrNameLst>
                                      </p:cBhvr>
                                      <p:to>
                                        <p:strVal val="visible"/>
                                      </p:to>
                                    </p:set>
                                    <p:anim calcmode="lin" valueType="num">
                                      <p:cBhvr>
                                        <p:cTn id="89" dur="500" fill="hold"/>
                                        <p:tgtEl>
                                          <p:spTgt spid="107"/>
                                        </p:tgtEl>
                                        <p:attrNameLst>
                                          <p:attrName>ppt_w</p:attrName>
                                        </p:attrNameLst>
                                      </p:cBhvr>
                                      <p:tavLst>
                                        <p:tav tm="0">
                                          <p:val>
                                            <p:fltVal val="0"/>
                                          </p:val>
                                        </p:tav>
                                        <p:tav tm="100000">
                                          <p:val>
                                            <p:strVal val="#ppt_w"/>
                                          </p:val>
                                        </p:tav>
                                      </p:tavLst>
                                    </p:anim>
                                    <p:anim calcmode="lin" valueType="num">
                                      <p:cBhvr>
                                        <p:cTn id="90" dur="500" fill="hold"/>
                                        <p:tgtEl>
                                          <p:spTgt spid="107"/>
                                        </p:tgtEl>
                                        <p:attrNameLst>
                                          <p:attrName>ppt_h</p:attrName>
                                        </p:attrNameLst>
                                      </p:cBhvr>
                                      <p:tavLst>
                                        <p:tav tm="0">
                                          <p:val>
                                            <p:fltVal val="0"/>
                                          </p:val>
                                        </p:tav>
                                        <p:tav tm="100000">
                                          <p:val>
                                            <p:strVal val="#ppt_h"/>
                                          </p:val>
                                        </p:tav>
                                      </p:tavLst>
                                    </p:anim>
                                    <p:animEffect transition="in" filter="fade">
                                      <p:cBhvr>
                                        <p:cTn id="91" dur="500"/>
                                        <p:tgtEl>
                                          <p:spTgt spid="107"/>
                                        </p:tgtEl>
                                      </p:cBhvr>
                                    </p:animEffect>
                                  </p:childTnLst>
                                </p:cTn>
                              </p:par>
                            </p:childTnLst>
                          </p:cTn>
                        </p:par>
                        <p:par>
                          <p:cTn id="92" fill="hold">
                            <p:stCondLst>
                              <p:cond delay="9500"/>
                            </p:stCondLst>
                            <p:childTnLst>
                              <p:par>
                                <p:cTn id="93" presetID="53" presetClass="entr" presetSubtype="16" fill="hold" grpId="0" nodeType="afterEffect">
                                  <p:stCondLst>
                                    <p:cond delay="100"/>
                                  </p:stCondLst>
                                  <p:childTnLst>
                                    <p:set>
                                      <p:cBhvr>
                                        <p:cTn id="94" dur="1" fill="hold">
                                          <p:stCondLst>
                                            <p:cond delay="0"/>
                                          </p:stCondLst>
                                        </p:cTn>
                                        <p:tgtEl>
                                          <p:spTgt spid="26"/>
                                        </p:tgtEl>
                                        <p:attrNameLst>
                                          <p:attrName>style.visibility</p:attrName>
                                        </p:attrNameLst>
                                      </p:cBhvr>
                                      <p:to>
                                        <p:strVal val="visible"/>
                                      </p:to>
                                    </p:set>
                                    <p:anim calcmode="lin" valueType="num">
                                      <p:cBhvr>
                                        <p:cTn id="95" dur="500" fill="hold"/>
                                        <p:tgtEl>
                                          <p:spTgt spid="26"/>
                                        </p:tgtEl>
                                        <p:attrNameLst>
                                          <p:attrName>ppt_w</p:attrName>
                                        </p:attrNameLst>
                                      </p:cBhvr>
                                      <p:tavLst>
                                        <p:tav tm="0">
                                          <p:val>
                                            <p:fltVal val="0"/>
                                          </p:val>
                                        </p:tav>
                                        <p:tav tm="100000">
                                          <p:val>
                                            <p:strVal val="#ppt_w"/>
                                          </p:val>
                                        </p:tav>
                                      </p:tavLst>
                                    </p:anim>
                                    <p:anim calcmode="lin" valueType="num">
                                      <p:cBhvr>
                                        <p:cTn id="96" dur="500" fill="hold"/>
                                        <p:tgtEl>
                                          <p:spTgt spid="26"/>
                                        </p:tgtEl>
                                        <p:attrNameLst>
                                          <p:attrName>ppt_h</p:attrName>
                                        </p:attrNameLst>
                                      </p:cBhvr>
                                      <p:tavLst>
                                        <p:tav tm="0">
                                          <p:val>
                                            <p:fltVal val="0"/>
                                          </p:val>
                                        </p:tav>
                                        <p:tav tm="100000">
                                          <p:val>
                                            <p:strVal val="#ppt_h"/>
                                          </p:val>
                                        </p:tav>
                                      </p:tavLst>
                                    </p:anim>
                                    <p:animEffect transition="in" filter="fade">
                                      <p:cBhvr>
                                        <p:cTn id="97" dur="500"/>
                                        <p:tgtEl>
                                          <p:spTgt spid="26"/>
                                        </p:tgtEl>
                                      </p:cBhvr>
                                    </p:animEffect>
                                  </p:childTnLst>
                                </p:cTn>
                              </p:par>
                            </p:childTnLst>
                          </p:cTn>
                        </p:par>
                        <p:par>
                          <p:cTn id="98" fill="hold">
                            <p:stCondLst>
                              <p:cond delay="10100"/>
                            </p:stCondLst>
                            <p:childTnLst>
                              <p:par>
                                <p:cTn id="99" presetID="53" presetClass="entr" presetSubtype="16" fill="hold" nodeType="afterEffect">
                                  <p:stCondLst>
                                    <p:cond delay="100"/>
                                  </p:stCondLst>
                                  <p:childTnLst>
                                    <p:set>
                                      <p:cBhvr>
                                        <p:cTn id="100" dur="1" fill="hold">
                                          <p:stCondLst>
                                            <p:cond delay="0"/>
                                          </p:stCondLst>
                                        </p:cTn>
                                        <p:tgtEl>
                                          <p:spTgt spid="41"/>
                                        </p:tgtEl>
                                        <p:attrNameLst>
                                          <p:attrName>style.visibility</p:attrName>
                                        </p:attrNameLst>
                                      </p:cBhvr>
                                      <p:to>
                                        <p:strVal val="visible"/>
                                      </p:to>
                                    </p:set>
                                    <p:anim calcmode="lin" valueType="num">
                                      <p:cBhvr>
                                        <p:cTn id="101" dur="500" fill="hold"/>
                                        <p:tgtEl>
                                          <p:spTgt spid="41"/>
                                        </p:tgtEl>
                                        <p:attrNameLst>
                                          <p:attrName>ppt_w</p:attrName>
                                        </p:attrNameLst>
                                      </p:cBhvr>
                                      <p:tavLst>
                                        <p:tav tm="0">
                                          <p:val>
                                            <p:fltVal val="0"/>
                                          </p:val>
                                        </p:tav>
                                        <p:tav tm="100000">
                                          <p:val>
                                            <p:strVal val="#ppt_w"/>
                                          </p:val>
                                        </p:tav>
                                      </p:tavLst>
                                    </p:anim>
                                    <p:anim calcmode="lin" valueType="num">
                                      <p:cBhvr>
                                        <p:cTn id="102" dur="500" fill="hold"/>
                                        <p:tgtEl>
                                          <p:spTgt spid="41"/>
                                        </p:tgtEl>
                                        <p:attrNameLst>
                                          <p:attrName>ppt_h</p:attrName>
                                        </p:attrNameLst>
                                      </p:cBhvr>
                                      <p:tavLst>
                                        <p:tav tm="0">
                                          <p:val>
                                            <p:fltVal val="0"/>
                                          </p:val>
                                        </p:tav>
                                        <p:tav tm="100000">
                                          <p:val>
                                            <p:strVal val="#ppt_h"/>
                                          </p:val>
                                        </p:tav>
                                      </p:tavLst>
                                    </p:anim>
                                    <p:animEffect transition="in" filter="fade">
                                      <p:cBhvr>
                                        <p:cTn id="103" dur="500"/>
                                        <p:tgtEl>
                                          <p:spTgt spid="41"/>
                                        </p:tgtEl>
                                      </p:cBhvr>
                                    </p:animEffect>
                                  </p:childTnLst>
                                </p:cTn>
                              </p:par>
                            </p:childTnLst>
                          </p:cTn>
                        </p:par>
                        <p:par>
                          <p:cTn id="104" fill="hold">
                            <p:stCondLst>
                              <p:cond delay="10700"/>
                            </p:stCondLst>
                            <p:childTnLst>
                              <p:par>
                                <p:cTn id="105" presetID="22" presetClass="entr" presetSubtype="8" fill="hold" nodeType="afterEffect">
                                  <p:stCondLst>
                                    <p:cond delay="100"/>
                                  </p:stCondLst>
                                  <p:childTnLst>
                                    <p:set>
                                      <p:cBhvr>
                                        <p:cTn id="106" dur="1" fill="hold">
                                          <p:stCondLst>
                                            <p:cond delay="0"/>
                                          </p:stCondLst>
                                        </p:cTn>
                                        <p:tgtEl>
                                          <p:spTgt spid="69"/>
                                        </p:tgtEl>
                                        <p:attrNameLst>
                                          <p:attrName>style.visibility</p:attrName>
                                        </p:attrNameLst>
                                      </p:cBhvr>
                                      <p:to>
                                        <p:strVal val="visible"/>
                                      </p:to>
                                    </p:set>
                                    <p:animEffect transition="in" filter="wipe(left)">
                                      <p:cBhvr>
                                        <p:cTn id="107" dur="500"/>
                                        <p:tgtEl>
                                          <p:spTgt spid="69"/>
                                        </p:tgtEl>
                                      </p:cBhvr>
                                    </p:animEffect>
                                  </p:childTnLst>
                                </p:cTn>
                              </p:par>
                            </p:childTnLst>
                          </p:cTn>
                        </p:par>
                        <p:par>
                          <p:cTn id="108" fill="hold">
                            <p:stCondLst>
                              <p:cond delay="11300"/>
                            </p:stCondLst>
                            <p:childTnLst>
                              <p:par>
                                <p:cTn id="109" presetID="53" presetClass="entr" presetSubtype="16" fill="hold" nodeType="afterEffect">
                                  <p:stCondLst>
                                    <p:cond delay="100"/>
                                  </p:stCondLst>
                                  <p:childTnLst>
                                    <p:set>
                                      <p:cBhvr>
                                        <p:cTn id="110" dur="1" fill="hold">
                                          <p:stCondLst>
                                            <p:cond delay="0"/>
                                          </p:stCondLst>
                                        </p:cTn>
                                        <p:tgtEl>
                                          <p:spTgt spid="108"/>
                                        </p:tgtEl>
                                        <p:attrNameLst>
                                          <p:attrName>style.visibility</p:attrName>
                                        </p:attrNameLst>
                                      </p:cBhvr>
                                      <p:to>
                                        <p:strVal val="visible"/>
                                      </p:to>
                                    </p:set>
                                    <p:anim calcmode="lin" valueType="num">
                                      <p:cBhvr>
                                        <p:cTn id="111" dur="500" fill="hold"/>
                                        <p:tgtEl>
                                          <p:spTgt spid="108"/>
                                        </p:tgtEl>
                                        <p:attrNameLst>
                                          <p:attrName>ppt_w</p:attrName>
                                        </p:attrNameLst>
                                      </p:cBhvr>
                                      <p:tavLst>
                                        <p:tav tm="0">
                                          <p:val>
                                            <p:fltVal val="0"/>
                                          </p:val>
                                        </p:tav>
                                        <p:tav tm="100000">
                                          <p:val>
                                            <p:strVal val="#ppt_w"/>
                                          </p:val>
                                        </p:tav>
                                      </p:tavLst>
                                    </p:anim>
                                    <p:anim calcmode="lin" valueType="num">
                                      <p:cBhvr>
                                        <p:cTn id="112" dur="500" fill="hold"/>
                                        <p:tgtEl>
                                          <p:spTgt spid="108"/>
                                        </p:tgtEl>
                                        <p:attrNameLst>
                                          <p:attrName>ppt_h</p:attrName>
                                        </p:attrNameLst>
                                      </p:cBhvr>
                                      <p:tavLst>
                                        <p:tav tm="0">
                                          <p:val>
                                            <p:fltVal val="0"/>
                                          </p:val>
                                        </p:tav>
                                        <p:tav tm="100000">
                                          <p:val>
                                            <p:strVal val="#ppt_h"/>
                                          </p:val>
                                        </p:tav>
                                      </p:tavLst>
                                    </p:anim>
                                    <p:animEffect transition="in" filter="fade">
                                      <p:cBhvr>
                                        <p:cTn id="113" dur="500"/>
                                        <p:tgtEl>
                                          <p:spTgt spid="108"/>
                                        </p:tgtEl>
                                      </p:cBhvr>
                                    </p:animEffect>
                                  </p:childTnLst>
                                </p:cTn>
                              </p:par>
                            </p:childTnLst>
                          </p:cTn>
                        </p:par>
                        <p:par>
                          <p:cTn id="114" fill="hold">
                            <p:stCondLst>
                              <p:cond delay="11900"/>
                            </p:stCondLst>
                            <p:childTnLst>
                              <p:par>
                                <p:cTn id="115" presetID="53" presetClass="entr" presetSubtype="16" fill="hold" grpId="0" nodeType="afterEffect">
                                  <p:stCondLst>
                                    <p:cond delay="100"/>
                                  </p:stCondLst>
                                  <p:childTnLst>
                                    <p:set>
                                      <p:cBhvr>
                                        <p:cTn id="116" dur="1" fill="hold">
                                          <p:stCondLst>
                                            <p:cond delay="0"/>
                                          </p:stCondLst>
                                        </p:cTn>
                                        <p:tgtEl>
                                          <p:spTgt spid="27"/>
                                        </p:tgtEl>
                                        <p:attrNameLst>
                                          <p:attrName>style.visibility</p:attrName>
                                        </p:attrNameLst>
                                      </p:cBhvr>
                                      <p:to>
                                        <p:strVal val="visible"/>
                                      </p:to>
                                    </p:set>
                                    <p:anim calcmode="lin" valueType="num">
                                      <p:cBhvr>
                                        <p:cTn id="117" dur="500" fill="hold"/>
                                        <p:tgtEl>
                                          <p:spTgt spid="27"/>
                                        </p:tgtEl>
                                        <p:attrNameLst>
                                          <p:attrName>ppt_w</p:attrName>
                                        </p:attrNameLst>
                                      </p:cBhvr>
                                      <p:tavLst>
                                        <p:tav tm="0">
                                          <p:val>
                                            <p:fltVal val="0"/>
                                          </p:val>
                                        </p:tav>
                                        <p:tav tm="100000">
                                          <p:val>
                                            <p:strVal val="#ppt_w"/>
                                          </p:val>
                                        </p:tav>
                                      </p:tavLst>
                                    </p:anim>
                                    <p:anim calcmode="lin" valueType="num">
                                      <p:cBhvr>
                                        <p:cTn id="118" dur="500" fill="hold"/>
                                        <p:tgtEl>
                                          <p:spTgt spid="27"/>
                                        </p:tgtEl>
                                        <p:attrNameLst>
                                          <p:attrName>ppt_h</p:attrName>
                                        </p:attrNameLst>
                                      </p:cBhvr>
                                      <p:tavLst>
                                        <p:tav tm="0">
                                          <p:val>
                                            <p:fltVal val="0"/>
                                          </p:val>
                                        </p:tav>
                                        <p:tav tm="100000">
                                          <p:val>
                                            <p:strVal val="#ppt_h"/>
                                          </p:val>
                                        </p:tav>
                                      </p:tavLst>
                                    </p:anim>
                                    <p:animEffect transition="in" filter="fade">
                                      <p:cBhvr>
                                        <p:cTn id="119" dur="500"/>
                                        <p:tgtEl>
                                          <p:spTgt spid="27"/>
                                        </p:tgtEl>
                                      </p:cBhvr>
                                    </p:animEffect>
                                  </p:childTnLst>
                                </p:cTn>
                              </p:par>
                            </p:childTnLst>
                          </p:cTn>
                        </p:par>
                        <p:par>
                          <p:cTn id="120" fill="hold">
                            <p:stCondLst>
                              <p:cond delay="12500"/>
                            </p:stCondLst>
                            <p:childTnLst>
                              <p:par>
                                <p:cTn id="121" presetID="53" presetClass="entr" presetSubtype="16" fill="hold" nodeType="afterEffect">
                                  <p:stCondLst>
                                    <p:cond delay="100"/>
                                  </p:stCondLst>
                                  <p:childTnLst>
                                    <p:set>
                                      <p:cBhvr>
                                        <p:cTn id="122" dur="1" fill="hold">
                                          <p:stCondLst>
                                            <p:cond delay="0"/>
                                          </p:stCondLst>
                                        </p:cTn>
                                        <p:tgtEl>
                                          <p:spTgt spid="39"/>
                                        </p:tgtEl>
                                        <p:attrNameLst>
                                          <p:attrName>style.visibility</p:attrName>
                                        </p:attrNameLst>
                                      </p:cBhvr>
                                      <p:to>
                                        <p:strVal val="visible"/>
                                      </p:to>
                                    </p:set>
                                    <p:anim calcmode="lin" valueType="num">
                                      <p:cBhvr>
                                        <p:cTn id="123" dur="500" fill="hold"/>
                                        <p:tgtEl>
                                          <p:spTgt spid="39"/>
                                        </p:tgtEl>
                                        <p:attrNameLst>
                                          <p:attrName>ppt_w</p:attrName>
                                        </p:attrNameLst>
                                      </p:cBhvr>
                                      <p:tavLst>
                                        <p:tav tm="0">
                                          <p:val>
                                            <p:fltVal val="0"/>
                                          </p:val>
                                        </p:tav>
                                        <p:tav tm="100000">
                                          <p:val>
                                            <p:strVal val="#ppt_w"/>
                                          </p:val>
                                        </p:tav>
                                      </p:tavLst>
                                    </p:anim>
                                    <p:anim calcmode="lin" valueType="num">
                                      <p:cBhvr>
                                        <p:cTn id="124" dur="500" fill="hold"/>
                                        <p:tgtEl>
                                          <p:spTgt spid="39"/>
                                        </p:tgtEl>
                                        <p:attrNameLst>
                                          <p:attrName>ppt_h</p:attrName>
                                        </p:attrNameLst>
                                      </p:cBhvr>
                                      <p:tavLst>
                                        <p:tav tm="0">
                                          <p:val>
                                            <p:fltVal val="0"/>
                                          </p:val>
                                        </p:tav>
                                        <p:tav tm="100000">
                                          <p:val>
                                            <p:strVal val="#ppt_h"/>
                                          </p:val>
                                        </p:tav>
                                      </p:tavLst>
                                    </p:anim>
                                    <p:animEffect transition="in" filter="fade">
                                      <p:cBhvr>
                                        <p:cTn id="125" dur="500"/>
                                        <p:tgtEl>
                                          <p:spTgt spid="39"/>
                                        </p:tgtEl>
                                      </p:cBhvr>
                                    </p:animEffect>
                                  </p:childTnLst>
                                </p:cTn>
                              </p:par>
                            </p:childTnLst>
                          </p:cTn>
                        </p:par>
                        <p:par>
                          <p:cTn id="126" fill="hold">
                            <p:stCondLst>
                              <p:cond delay="13100"/>
                            </p:stCondLst>
                            <p:childTnLst>
                              <p:par>
                                <p:cTn id="127" presetID="22" presetClass="entr" presetSubtype="8" fill="hold" nodeType="afterEffect">
                                  <p:stCondLst>
                                    <p:cond delay="100"/>
                                  </p:stCondLst>
                                  <p:childTnLst>
                                    <p:set>
                                      <p:cBhvr>
                                        <p:cTn id="128" dur="1" fill="hold">
                                          <p:stCondLst>
                                            <p:cond delay="0"/>
                                          </p:stCondLst>
                                        </p:cTn>
                                        <p:tgtEl>
                                          <p:spTgt spid="66"/>
                                        </p:tgtEl>
                                        <p:attrNameLst>
                                          <p:attrName>style.visibility</p:attrName>
                                        </p:attrNameLst>
                                      </p:cBhvr>
                                      <p:to>
                                        <p:strVal val="visible"/>
                                      </p:to>
                                    </p:set>
                                    <p:animEffect transition="in" filter="wipe(left)">
                                      <p:cBhvr>
                                        <p:cTn id="129" dur="500"/>
                                        <p:tgtEl>
                                          <p:spTgt spid="66"/>
                                        </p:tgtEl>
                                      </p:cBhvr>
                                    </p:animEffect>
                                  </p:childTnLst>
                                </p:cTn>
                              </p:par>
                            </p:childTnLst>
                          </p:cTn>
                        </p:par>
                        <p:par>
                          <p:cTn id="130" fill="hold">
                            <p:stCondLst>
                              <p:cond delay="13700"/>
                            </p:stCondLst>
                            <p:childTnLst>
                              <p:par>
                                <p:cTn id="131" presetID="53" presetClass="entr" presetSubtype="16" fill="hold" nodeType="afterEffect">
                                  <p:stCondLst>
                                    <p:cond delay="100"/>
                                  </p:stCondLst>
                                  <p:childTnLst>
                                    <p:set>
                                      <p:cBhvr>
                                        <p:cTn id="132" dur="1" fill="hold">
                                          <p:stCondLst>
                                            <p:cond delay="0"/>
                                          </p:stCondLst>
                                        </p:cTn>
                                        <p:tgtEl>
                                          <p:spTgt spid="109"/>
                                        </p:tgtEl>
                                        <p:attrNameLst>
                                          <p:attrName>style.visibility</p:attrName>
                                        </p:attrNameLst>
                                      </p:cBhvr>
                                      <p:to>
                                        <p:strVal val="visible"/>
                                      </p:to>
                                    </p:set>
                                    <p:anim calcmode="lin" valueType="num">
                                      <p:cBhvr>
                                        <p:cTn id="133" dur="500" fill="hold"/>
                                        <p:tgtEl>
                                          <p:spTgt spid="109"/>
                                        </p:tgtEl>
                                        <p:attrNameLst>
                                          <p:attrName>ppt_w</p:attrName>
                                        </p:attrNameLst>
                                      </p:cBhvr>
                                      <p:tavLst>
                                        <p:tav tm="0">
                                          <p:val>
                                            <p:fltVal val="0"/>
                                          </p:val>
                                        </p:tav>
                                        <p:tav tm="100000">
                                          <p:val>
                                            <p:strVal val="#ppt_w"/>
                                          </p:val>
                                        </p:tav>
                                      </p:tavLst>
                                    </p:anim>
                                    <p:anim calcmode="lin" valueType="num">
                                      <p:cBhvr>
                                        <p:cTn id="134" dur="500" fill="hold"/>
                                        <p:tgtEl>
                                          <p:spTgt spid="109"/>
                                        </p:tgtEl>
                                        <p:attrNameLst>
                                          <p:attrName>ppt_h</p:attrName>
                                        </p:attrNameLst>
                                      </p:cBhvr>
                                      <p:tavLst>
                                        <p:tav tm="0">
                                          <p:val>
                                            <p:fltVal val="0"/>
                                          </p:val>
                                        </p:tav>
                                        <p:tav tm="100000">
                                          <p:val>
                                            <p:strVal val="#ppt_h"/>
                                          </p:val>
                                        </p:tav>
                                      </p:tavLst>
                                    </p:anim>
                                    <p:animEffect transition="in" filter="fade">
                                      <p:cBhvr>
                                        <p:cTn id="135" dur="500"/>
                                        <p:tgtEl>
                                          <p:spTgt spid="109"/>
                                        </p:tgtEl>
                                      </p:cBhvr>
                                    </p:animEffect>
                                  </p:childTnLst>
                                </p:cTn>
                              </p:par>
                            </p:childTnLst>
                          </p:cTn>
                        </p:par>
                        <p:par>
                          <p:cTn id="136" fill="hold">
                            <p:stCondLst>
                              <p:cond delay="14300"/>
                            </p:stCondLst>
                            <p:childTnLst>
                              <p:par>
                                <p:cTn id="137" presetID="53" presetClass="entr" presetSubtype="16" fill="hold" grpId="0" nodeType="afterEffect">
                                  <p:stCondLst>
                                    <p:cond delay="0"/>
                                  </p:stCondLst>
                                  <p:childTnLst>
                                    <p:set>
                                      <p:cBhvr>
                                        <p:cTn id="138" dur="1" fill="hold">
                                          <p:stCondLst>
                                            <p:cond delay="0"/>
                                          </p:stCondLst>
                                        </p:cTn>
                                        <p:tgtEl>
                                          <p:spTgt spid="99"/>
                                        </p:tgtEl>
                                        <p:attrNameLst>
                                          <p:attrName>style.visibility</p:attrName>
                                        </p:attrNameLst>
                                      </p:cBhvr>
                                      <p:to>
                                        <p:strVal val="visible"/>
                                      </p:to>
                                    </p:set>
                                    <p:anim calcmode="lin" valueType="num">
                                      <p:cBhvr>
                                        <p:cTn id="139" dur="500" fill="hold"/>
                                        <p:tgtEl>
                                          <p:spTgt spid="99"/>
                                        </p:tgtEl>
                                        <p:attrNameLst>
                                          <p:attrName>ppt_w</p:attrName>
                                        </p:attrNameLst>
                                      </p:cBhvr>
                                      <p:tavLst>
                                        <p:tav tm="0">
                                          <p:val>
                                            <p:fltVal val="0"/>
                                          </p:val>
                                        </p:tav>
                                        <p:tav tm="100000">
                                          <p:val>
                                            <p:strVal val="#ppt_w"/>
                                          </p:val>
                                        </p:tav>
                                      </p:tavLst>
                                    </p:anim>
                                    <p:anim calcmode="lin" valueType="num">
                                      <p:cBhvr>
                                        <p:cTn id="140" dur="500" fill="hold"/>
                                        <p:tgtEl>
                                          <p:spTgt spid="99"/>
                                        </p:tgtEl>
                                        <p:attrNameLst>
                                          <p:attrName>ppt_h</p:attrName>
                                        </p:attrNameLst>
                                      </p:cBhvr>
                                      <p:tavLst>
                                        <p:tav tm="0">
                                          <p:val>
                                            <p:fltVal val="0"/>
                                          </p:val>
                                        </p:tav>
                                        <p:tav tm="100000">
                                          <p:val>
                                            <p:strVal val="#ppt_h"/>
                                          </p:val>
                                        </p:tav>
                                      </p:tavLst>
                                    </p:anim>
                                    <p:animEffect transition="in" filter="fade">
                                      <p:cBhvr>
                                        <p:cTn id="141" dur="500"/>
                                        <p:tgtEl>
                                          <p:spTgt spid="99"/>
                                        </p:tgtEl>
                                      </p:cBhvr>
                                    </p:animEffect>
                                  </p:childTnLst>
                                </p:cTn>
                              </p:par>
                            </p:childTnLst>
                          </p:cTn>
                        </p:par>
                        <p:par>
                          <p:cTn id="142" fill="hold">
                            <p:stCondLst>
                              <p:cond delay="14800"/>
                            </p:stCondLst>
                            <p:childTnLst>
                              <p:par>
                                <p:cTn id="143" presetID="23" presetClass="entr" presetSubtype="16" fill="hold" nodeType="afterEffect">
                                  <p:stCondLst>
                                    <p:cond delay="0"/>
                                  </p:stCondLst>
                                  <p:childTnLst>
                                    <p:set>
                                      <p:cBhvr>
                                        <p:cTn id="144" dur="1" fill="hold">
                                          <p:stCondLst>
                                            <p:cond delay="0"/>
                                          </p:stCondLst>
                                        </p:cTn>
                                        <p:tgtEl>
                                          <p:spTgt spid="112"/>
                                        </p:tgtEl>
                                        <p:attrNameLst>
                                          <p:attrName>style.visibility</p:attrName>
                                        </p:attrNameLst>
                                      </p:cBhvr>
                                      <p:to>
                                        <p:strVal val="visible"/>
                                      </p:to>
                                    </p:set>
                                    <p:anim calcmode="lin" valueType="num">
                                      <p:cBhvr>
                                        <p:cTn id="145" dur="500" fill="hold"/>
                                        <p:tgtEl>
                                          <p:spTgt spid="112"/>
                                        </p:tgtEl>
                                        <p:attrNameLst>
                                          <p:attrName>ppt_w</p:attrName>
                                        </p:attrNameLst>
                                      </p:cBhvr>
                                      <p:tavLst>
                                        <p:tav tm="0">
                                          <p:val>
                                            <p:fltVal val="0"/>
                                          </p:val>
                                        </p:tav>
                                        <p:tav tm="100000">
                                          <p:val>
                                            <p:strVal val="#ppt_w"/>
                                          </p:val>
                                        </p:tav>
                                      </p:tavLst>
                                    </p:anim>
                                    <p:anim calcmode="lin" valueType="num">
                                      <p:cBhvr>
                                        <p:cTn id="146" dur="500" fill="hold"/>
                                        <p:tgtEl>
                                          <p:spTgt spid="112"/>
                                        </p:tgtEl>
                                        <p:attrNameLst>
                                          <p:attrName>ppt_h</p:attrName>
                                        </p:attrNameLst>
                                      </p:cBhvr>
                                      <p:tavLst>
                                        <p:tav tm="0">
                                          <p:val>
                                            <p:fltVal val="0"/>
                                          </p:val>
                                        </p:tav>
                                        <p:tav tm="100000">
                                          <p:val>
                                            <p:strVal val="#ppt_h"/>
                                          </p:val>
                                        </p:tav>
                                      </p:tavLst>
                                    </p:anim>
                                  </p:childTnLst>
                                </p:cTn>
                              </p:par>
                            </p:childTnLst>
                          </p:cTn>
                        </p:par>
                        <p:par>
                          <p:cTn id="147" fill="hold">
                            <p:stCondLst>
                              <p:cond delay="15300"/>
                            </p:stCondLst>
                            <p:childTnLst>
                              <p:par>
                                <p:cTn id="148" presetID="53" presetClass="entr" presetSubtype="16" fill="hold" nodeType="afterEffect">
                                  <p:stCondLst>
                                    <p:cond delay="0"/>
                                  </p:stCondLst>
                                  <p:childTnLst>
                                    <p:set>
                                      <p:cBhvr>
                                        <p:cTn id="149" dur="1" fill="hold">
                                          <p:stCondLst>
                                            <p:cond delay="0"/>
                                          </p:stCondLst>
                                        </p:cTn>
                                        <p:tgtEl>
                                          <p:spTgt spid="100"/>
                                        </p:tgtEl>
                                        <p:attrNameLst>
                                          <p:attrName>style.visibility</p:attrName>
                                        </p:attrNameLst>
                                      </p:cBhvr>
                                      <p:to>
                                        <p:strVal val="visible"/>
                                      </p:to>
                                    </p:set>
                                    <p:anim calcmode="lin" valueType="num">
                                      <p:cBhvr>
                                        <p:cTn id="150" dur="500" fill="hold"/>
                                        <p:tgtEl>
                                          <p:spTgt spid="100"/>
                                        </p:tgtEl>
                                        <p:attrNameLst>
                                          <p:attrName>ppt_w</p:attrName>
                                        </p:attrNameLst>
                                      </p:cBhvr>
                                      <p:tavLst>
                                        <p:tav tm="0">
                                          <p:val>
                                            <p:fltVal val="0"/>
                                          </p:val>
                                        </p:tav>
                                        <p:tav tm="100000">
                                          <p:val>
                                            <p:strVal val="#ppt_w"/>
                                          </p:val>
                                        </p:tav>
                                      </p:tavLst>
                                    </p:anim>
                                    <p:anim calcmode="lin" valueType="num">
                                      <p:cBhvr>
                                        <p:cTn id="151" dur="500" fill="hold"/>
                                        <p:tgtEl>
                                          <p:spTgt spid="100"/>
                                        </p:tgtEl>
                                        <p:attrNameLst>
                                          <p:attrName>ppt_h</p:attrName>
                                        </p:attrNameLst>
                                      </p:cBhvr>
                                      <p:tavLst>
                                        <p:tav tm="0">
                                          <p:val>
                                            <p:fltVal val="0"/>
                                          </p:val>
                                        </p:tav>
                                        <p:tav tm="100000">
                                          <p:val>
                                            <p:strVal val="#ppt_h"/>
                                          </p:val>
                                        </p:tav>
                                      </p:tavLst>
                                    </p:anim>
                                    <p:animEffect transition="in" filter="fade">
                                      <p:cBhvr>
                                        <p:cTn id="15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9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864325" y="9112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ctr"/>
            <a:r>
              <a:rPr lang="fr-FR" sz="4000" b="1" dirty="0" smtClean="0">
                <a:solidFill>
                  <a:srgbClr val="002060"/>
                </a:solidFill>
                <a:latin typeface="+mn-lt"/>
                <a:cs typeface="Times New Roman" pitchFamily="18" charset="0"/>
              </a:rPr>
              <a:t>ANALYSE DES RÉSULTATS ET VÉRIFICATION DES HYPOTHÈSES</a:t>
            </a:r>
            <a:endParaRPr lang="fr-FR" sz="4000" dirty="0">
              <a:solidFill>
                <a:srgbClr val="002060"/>
              </a:solidFill>
              <a:latin typeface="+mn-lt"/>
            </a:endParaRPr>
          </a:p>
        </p:txBody>
      </p:sp>
      <p:sp>
        <p:nvSpPr>
          <p:cNvPr id="3" name="Espace réservé du contenu 2"/>
          <p:cNvSpPr>
            <a:spLocks noGrp="1"/>
          </p:cNvSpPr>
          <p:nvPr>
            <p:ph idx="1"/>
          </p:nvPr>
        </p:nvSpPr>
        <p:spPr>
          <a:xfrm>
            <a:off x="825137" y="2726961"/>
            <a:ext cx="10515600" cy="3072947"/>
          </a:xfrm>
        </p:spPr>
        <p:txBody>
          <a:bodyPr>
            <a:noAutofit/>
          </a:bodyPr>
          <a:lstStyle/>
          <a:p>
            <a:pPr>
              <a:buFont typeface="Wingdings" pitchFamily="2" charset="2"/>
              <a:buChar char="Ø"/>
            </a:pPr>
            <a:r>
              <a:rPr lang="fr-FR" sz="2400" dirty="0" smtClean="0">
                <a:latin typeface="+mj-lt"/>
                <a:cs typeface="Times New Roman" pitchFamily="18" charset="0"/>
              </a:rPr>
              <a:t>Tous </a:t>
            </a:r>
            <a:r>
              <a:rPr lang="fr-FR" sz="2400" dirty="0">
                <a:latin typeface="+mj-lt"/>
                <a:cs typeface="Times New Roman" pitchFamily="18" charset="0"/>
              </a:rPr>
              <a:t>les cas révélés rhésus négatif par la technique d’agglutination sur plaque d’opaline à l’anti-D, ont été testés par le test indirect à l’anti globuline (TIA) pour la recherche du phénotype D </a:t>
            </a:r>
            <a:r>
              <a:rPr lang="fr-FR" sz="2400">
                <a:latin typeface="+mj-lt"/>
                <a:cs typeface="Times New Roman" pitchFamily="18" charset="0"/>
              </a:rPr>
              <a:t>faible</a:t>
            </a:r>
            <a:r>
              <a:rPr lang="fr-FR" sz="2400" smtClean="0">
                <a:latin typeface="+mj-lt"/>
                <a:cs typeface="Times New Roman" pitchFamily="18" charset="0"/>
              </a:rPr>
              <a:t>.</a:t>
            </a:r>
            <a:endParaRPr lang="fr-FR" sz="2400" dirty="0">
              <a:latin typeface="+mj-lt"/>
              <a:cs typeface="Times New Roman" pitchFamily="18" charset="0"/>
            </a:endParaRPr>
          </a:p>
          <a:p>
            <a:pPr>
              <a:buFont typeface="Wingdings" pitchFamily="2" charset="2"/>
              <a:buChar char="Ø"/>
            </a:pPr>
            <a:r>
              <a:rPr lang="fr-FR" sz="2400" dirty="0">
                <a:latin typeface="+mj-lt"/>
                <a:cs typeface="Times New Roman" pitchFamily="18" charset="0"/>
              </a:rPr>
              <a:t>Après le TIA les résultats sont les suivants :</a:t>
            </a:r>
          </a:p>
          <a:p>
            <a:pPr lvl="1">
              <a:buFont typeface="Wingdings" pitchFamily="2" charset="2"/>
              <a:buChar char="q"/>
            </a:pPr>
            <a:r>
              <a:rPr lang="fr-FR" b="1" dirty="0" smtClean="0">
                <a:solidFill>
                  <a:srgbClr val="C00000"/>
                </a:solidFill>
                <a:latin typeface="+mj-lt"/>
                <a:cs typeface="Times New Roman" pitchFamily="18" charset="0"/>
              </a:rPr>
              <a:t>4 </a:t>
            </a:r>
            <a:r>
              <a:rPr lang="fr-FR" b="1" dirty="0">
                <a:solidFill>
                  <a:srgbClr val="C00000"/>
                </a:solidFill>
                <a:latin typeface="+mj-lt"/>
                <a:cs typeface="Times New Roman" pitchFamily="18" charset="0"/>
              </a:rPr>
              <a:t>sujets </a:t>
            </a:r>
            <a:r>
              <a:rPr lang="fr-FR" dirty="0">
                <a:latin typeface="+mj-lt"/>
                <a:cs typeface="Times New Roman" pitchFamily="18" charset="0"/>
              </a:rPr>
              <a:t>ont </a:t>
            </a:r>
            <a:r>
              <a:rPr lang="fr-FR" dirty="0" smtClean="0">
                <a:latin typeface="+mj-lt"/>
                <a:cs typeface="Times New Roman" pitchFamily="18" charset="0"/>
              </a:rPr>
              <a:t>donné </a:t>
            </a:r>
            <a:r>
              <a:rPr lang="fr-FR" dirty="0">
                <a:latin typeface="+mj-lt"/>
                <a:cs typeface="Times New Roman" pitchFamily="18" charset="0"/>
              </a:rPr>
              <a:t>un résultat positif </a:t>
            </a:r>
            <a:r>
              <a:rPr lang="fr-FR" dirty="0" smtClean="0">
                <a:latin typeface="+mj-lt"/>
                <a:cs typeface="Times New Roman" pitchFamily="18" charset="0"/>
              </a:rPr>
              <a:t>et </a:t>
            </a:r>
            <a:r>
              <a:rPr lang="fr-FR" dirty="0">
                <a:latin typeface="+mj-lt"/>
                <a:cs typeface="Times New Roman" pitchFamily="18" charset="0"/>
              </a:rPr>
              <a:t>sont dits Du positif.</a:t>
            </a:r>
          </a:p>
          <a:p>
            <a:pPr lvl="1">
              <a:buFont typeface="Wingdings" pitchFamily="2" charset="2"/>
              <a:buChar char="q"/>
            </a:pPr>
            <a:r>
              <a:rPr lang="fr-FR" b="1" dirty="0" smtClean="0">
                <a:solidFill>
                  <a:srgbClr val="C00000"/>
                </a:solidFill>
                <a:latin typeface="+mj-lt"/>
                <a:cs typeface="Times New Roman" pitchFamily="18" charset="0"/>
              </a:rPr>
              <a:t>256 </a:t>
            </a:r>
            <a:r>
              <a:rPr lang="fr-FR" b="1" dirty="0">
                <a:solidFill>
                  <a:srgbClr val="C00000"/>
                </a:solidFill>
                <a:latin typeface="+mj-lt"/>
                <a:cs typeface="Times New Roman" pitchFamily="18" charset="0"/>
              </a:rPr>
              <a:t>sujets </a:t>
            </a:r>
            <a:r>
              <a:rPr lang="fr-FR" dirty="0">
                <a:latin typeface="+mj-lt"/>
                <a:cs typeface="Times New Roman" pitchFamily="18" charset="0"/>
              </a:rPr>
              <a:t>ont </a:t>
            </a:r>
            <a:r>
              <a:rPr lang="fr-FR" dirty="0" smtClean="0">
                <a:latin typeface="+mj-lt"/>
                <a:cs typeface="Times New Roman" pitchFamily="18" charset="0"/>
              </a:rPr>
              <a:t>donné </a:t>
            </a:r>
            <a:r>
              <a:rPr lang="fr-FR" dirty="0">
                <a:latin typeface="+mj-lt"/>
                <a:cs typeface="Times New Roman" pitchFamily="18" charset="0"/>
              </a:rPr>
              <a:t>un résultat négatif </a:t>
            </a:r>
            <a:r>
              <a:rPr lang="fr-FR" dirty="0" smtClean="0">
                <a:latin typeface="+mj-lt"/>
                <a:cs typeface="Times New Roman" pitchFamily="18" charset="0"/>
              </a:rPr>
              <a:t>et </a:t>
            </a:r>
            <a:r>
              <a:rPr lang="fr-FR" dirty="0">
                <a:latin typeface="+mj-lt"/>
                <a:cs typeface="Times New Roman" pitchFamily="18" charset="0"/>
              </a:rPr>
              <a:t>sont dits RH :-1.</a:t>
            </a:r>
          </a:p>
          <a:p>
            <a:pPr>
              <a:buFont typeface="Wingdings" pitchFamily="2" charset="2"/>
              <a:buChar char="Ø"/>
            </a:pPr>
            <a:endParaRPr lang="fr-FR" sz="2400" dirty="0">
              <a:latin typeface="+mj-lt"/>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smtClean="0">
                <a:solidFill>
                  <a:srgbClr val="002060"/>
                </a:solidFill>
                <a:latin typeface="+mn-lt"/>
              </a:rPr>
              <a:t>CONCLUSION</a:t>
            </a:r>
            <a:endParaRPr lang="fr-FR" sz="4000" dirty="0">
              <a:solidFill>
                <a:srgbClr val="002060"/>
              </a:solidFill>
              <a:latin typeface="+mn-lt"/>
            </a:endParaRPr>
          </a:p>
        </p:txBody>
      </p:sp>
      <p:sp>
        <p:nvSpPr>
          <p:cNvPr id="3" name="Espace réservé du contenu 2"/>
          <p:cNvSpPr>
            <a:spLocks noGrp="1"/>
          </p:cNvSpPr>
          <p:nvPr>
            <p:ph idx="1"/>
          </p:nvPr>
        </p:nvSpPr>
        <p:spPr>
          <a:xfrm>
            <a:off x="825137" y="2256700"/>
            <a:ext cx="10515600" cy="2576558"/>
          </a:xfrm>
        </p:spPr>
        <p:txBody>
          <a:bodyPr/>
          <a:lstStyle/>
          <a:p>
            <a:pPr>
              <a:buNone/>
            </a:pPr>
            <a:r>
              <a:rPr lang="fr-FR" b="1" i="1" dirty="0" smtClean="0"/>
              <a:t> </a:t>
            </a:r>
            <a:r>
              <a:rPr lang="fr-FR" dirty="0" smtClean="0">
                <a:latin typeface="+mj-lt"/>
              </a:rPr>
              <a:t>Notre étude a démontré que la prévalence du phénotype Rhésus D faible est rare au sein de la population d’Oran, cependant sa recherche doit rester obligatoire et systématique surtout pour les donneurs de sang pour assurer une sécurité transfusionnelle optimale et prévenir tout risque d’allo-immunisation anti-érythrocytaire.</a:t>
            </a:r>
          </a:p>
        </p:txBody>
      </p:sp>
      <p:sp>
        <p:nvSpPr>
          <p:cNvPr id="4" name="Oval 21">
            <a:extLst>
              <a:ext uri="{FF2B5EF4-FFF2-40B4-BE49-F238E27FC236}">
                <a16:creationId xmlns:a16="http://schemas.microsoft.com/office/drawing/2014/main" xmlns="" id="{6E22B37A-CCC7-4E5B-82F9-79A278CAA082}"/>
              </a:ext>
            </a:extLst>
          </p:cNvPr>
          <p:cNvSpPr/>
          <p:nvPr/>
        </p:nvSpPr>
        <p:spPr>
          <a:xfrm>
            <a:off x="11025443" y="415714"/>
            <a:ext cx="728158" cy="728158"/>
          </a:xfrm>
          <a:prstGeom prst="ellipse">
            <a:avLst/>
          </a:prstGeom>
          <a:solidFill>
            <a:srgbClr val="003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p:cNvSpPr txBox="1"/>
          <p:nvPr/>
        </p:nvSpPr>
        <p:spPr>
          <a:xfrm>
            <a:off x="11155681" y="587829"/>
            <a:ext cx="574766" cy="400110"/>
          </a:xfrm>
          <a:prstGeom prst="rect">
            <a:avLst/>
          </a:prstGeom>
          <a:noFill/>
        </p:spPr>
        <p:txBody>
          <a:bodyPr wrap="square" rtlCol="0">
            <a:spAutoFit/>
          </a:bodyPr>
          <a:lstStyle/>
          <a:p>
            <a:r>
              <a:rPr lang="fr-FR" sz="2000" b="1" dirty="0" smtClean="0">
                <a:solidFill>
                  <a:schemeClr val="bg1"/>
                </a:solidFill>
              </a:rPr>
              <a:t>07</a:t>
            </a:r>
            <a:endParaRPr lang="fr-FR" b="1"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84821"/>
            <a:ext cx="12192000" cy="1325563"/>
          </a:xfrm>
          <a:solidFill>
            <a:srgbClr val="BC0000"/>
          </a:solidFill>
        </p:spPr>
        <p:txBody>
          <a:bodyPr>
            <a:normAutofit fontScale="90000"/>
          </a:bodyPr>
          <a:lstStyle/>
          <a:p>
            <a:pPr algn="ctr">
              <a:buFont typeface="Wingdings" pitchFamily="2" charset="2"/>
              <a:buChar char="v"/>
            </a:pPr>
            <a:r>
              <a:rPr lang="fr-FR" sz="10700" b="1" dirty="0" smtClean="0">
                <a:solidFill>
                  <a:schemeClr val="bg1"/>
                </a:solidFill>
                <a:effectLst>
                  <a:outerShdw blurRad="38100" dist="38100" dir="2700000" algn="tl">
                    <a:srgbClr val="000000">
                      <a:alpha val="43137"/>
                    </a:srgbClr>
                  </a:outerShdw>
                </a:effectLst>
              </a:rPr>
              <a:t>Merci</a:t>
            </a:r>
            <a:endParaRPr lang="fr-FR" b="1" dirty="0">
              <a:solidFill>
                <a:schemeClr val="bg1"/>
              </a:solidFill>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3B0D2169-74A4-4B96-875A-7A0AF4F529AB}"/>
              </a:ext>
            </a:extLst>
          </p:cNvPr>
          <p:cNvSpPr/>
          <p:nvPr/>
        </p:nvSpPr>
        <p:spPr>
          <a:xfrm rot="2700000">
            <a:off x="3988299" y="1321300"/>
            <a:ext cx="4215400" cy="4215400"/>
          </a:xfrm>
          <a:prstGeom prst="rect">
            <a:avLst/>
          </a:prstGeom>
          <a:solidFill>
            <a:srgbClr val="253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9972A6CE-D41F-4B81-8FCE-A01FCF19E374}"/>
              </a:ext>
            </a:extLst>
          </p:cNvPr>
          <p:cNvSpPr/>
          <p:nvPr/>
        </p:nvSpPr>
        <p:spPr>
          <a:xfrm>
            <a:off x="4489868" y="1706218"/>
            <a:ext cx="3445564" cy="3445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725362DD-8746-4C81-9A43-D8FEBB09B845}"/>
              </a:ext>
            </a:extLst>
          </p:cNvPr>
          <p:cNvSpPr/>
          <p:nvPr/>
        </p:nvSpPr>
        <p:spPr>
          <a:xfrm>
            <a:off x="4213560" y="1706218"/>
            <a:ext cx="3445564" cy="3445564"/>
          </a:xfrm>
          <a:prstGeom prst="ellipse">
            <a:avLst/>
          </a:prstGeom>
          <a:solidFill>
            <a:srgbClr val="D20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EBA259CF-0210-4128-95A0-91F40D50E860}"/>
              </a:ext>
            </a:extLst>
          </p:cNvPr>
          <p:cNvSpPr/>
          <p:nvPr/>
        </p:nvSpPr>
        <p:spPr>
          <a:xfrm>
            <a:off x="4213560" y="1706218"/>
            <a:ext cx="1860936" cy="3445564"/>
          </a:xfrm>
          <a:custGeom>
            <a:avLst/>
            <a:gdLst>
              <a:gd name="connsiteX0" fmla="*/ 1722782 w 1860936"/>
              <a:gd name="connsiteY0" fmla="*/ 0 h 3445564"/>
              <a:gd name="connsiteX1" fmla="*/ 1860936 w 1860936"/>
              <a:gd name="connsiteY1" fmla="*/ 6977 h 3445564"/>
              <a:gd name="connsiteX2" fmla="*/ 1822946 w 1860936"/>
              <a:gd name="connsiteY2" fmla="*/ 8895 h 3445564"/>
              <a:gd name="connsiteX3" fmla="*/ 276308 w 1860936"/>
              <a:gd name="connsiteY3" fmla="*/ 1722782 h 3445564"/>
              <a:gd name="connsiteX4" fmla="*/ 1822946 w 1860936"/>
              <a:gd name="connsiteY4" fmla="*/ 3436669 h 3445564"/>
              <a:gd name="connsiteX5" fmla="*/ 1860936 w 1860936"/>
              <a:gd name="connsiteY5" fmla="*/ 3438588 h 3445564"/>
              <a:gd name="connsiteX6" fmla="*/ 1722782 w 1860936"/>
              <a:gd name="connsiteY6" fmla="*/ 3445564 h 3445564"/>
              <a:gd name="connsiteX7" fmla="*/ 0 w 1860936"/>
              <a:gd name="connsiteY7" fmla="*/ 1722782 h 3445564"/>
              <a:gd name="connsiteX8" fmla="*/ 1722782 w 1860936"/>
              <a:gd name="connsiteY8" fmla="*/ 0 h 344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0936" h="3445564">
                <a:moveTo>
                  <a:pt x="1722782" y="0"/>
                </a:moveTo>
                <a:lnTo>
                  <a:pt x="1860936" y="6977"/>
                </a:lnTo>
                <a:lnTo>
                  <a:pt x="1822946" y="8895"/>
                </a:lnTo>
                <a:cubicBezTo>
                  <a:pt x="954223" y="97118"/>
                  <a:pt x="276308" y="830783"/>
                  <a:pt x="276308" y="1722782"/>
                </a:cubicBezTo>
                <a:cubicBezTo>
                  <a:pt x="276308" y="2614782"/>
                  <a:pt x="954223" y="3348446"/>
                  <a:pt x="1822946" y="3436669"/>
                </a:cubicBezTo>
                <a:lnTo>
                  <a:pt x="1860936" y="3438588"/>
                </a:lnTo>
                <a:lnTo>
                  <a:pt x="1722782" y="3445564"/>
                </a:lnTo>
                <a:cubicBezTo>
                  <a:pt x="771316" y="3445564"/>
                  <a:pt x="0" y="2674248"/>
                  <a:pt x="0" y="1722782"/>
                </a:cubicBezTo>
                <a:cubicBezTo>
                  <a:pt x="0" y="771316"/>
                  <a:pt x="771316" y="0"/>
                  <a:pt x="1722782" y="0"/>
                </a:cubicBezTo>
                <a:close/>
              </a:path>
            </a:pathLst>
          </a:custGeom>
          <a:solidFill>
            <a:schemeClr val="tx1">
              <a:lumMod val="95000"/>
              <a:lumOff val="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C7EFB48B-E5DD-41D3-97B8-310313654DAA}"/>
              </a:ext>
            </a:extLst>
          </p:cNvPr>
          <p:cNvSpPr/>
          <p:nvPr/>
        </p:nvSpPr>
        <p:spPr>
          <a:xfrm rot="2700000" flipV="1">
            <a:off x="9205080" y="3119147"/>
            <a:ext cx="619702" cy="61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1970888-A250-4017-AE3D-703F29EE9727}"/>
              </a:ext>
            </a:extLst>
          </p:cNvPr>
          <p:cNvSpPr/>
          <p:nvPr/>
        </p:nvSpPr>
        <p:spPr>
          <a:xfrm rot="2700000" flipV="1">
            <a:off x="2367215" y="3119148"/>
            <a:ext cx="619702" cy="61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13E0753D-9F08-4558-90E4-C6DBCFC70F68}"/>
              </a:ext>
            </a:extLst>
          </p:cNvPr>
          <p:cNvSpPr txBox="1"/>
          <p:nvPr/>
        </p:nvSpPr>
        <p:spPr>
          <a:xfrm>
            <a:off x="4833256" y="2586021"/>
            <a:ext cx="1593670" cy="646331"/>
          </a:xfrm>
          <a:prstGeom prst="rect">
            <a:avLst/>
          </a:prstGeom>
          <a:noFill/>
        </p:spPr>
        <p:txBody>
          <a:bodyPr wrap="square" rtlCol="0">
            <a:spAutoFit/>
          </a:bodyPr>
          <a:lstStyle/>
          <a:p>
            <a:r>
              <a:rPr lang="en-US" sz="3600" dirty="0" smtClean="0">
                <a:solidFill>
                  <a:schemeClr val="bg1"/>
                </a:solidFill>
                <a:latin typeface="Century Gothic" pitchFamily="34" charset="0"/>
              </a:rPr>
              <a:t>INTRO</a:t>
            </a:r>
            <a:endParaRPr lang="en-US" sz="4800" dirty="0">
              <a:solidFill>
                <a:schemeClr val="bg1"/>
              </a:solidFill>
              <a:latin typeface="Century Gothic" pitchFamily="34" charset="0"/>
            </a:endParaRPr>
          </a:p>
        </p:txBody>
      </p:sp>
      <p:sp>
        <p:nvSpPr>
          <p:cNvPr id="19" name="Rectangle 18">
            <a:extLst>
              <a:ext uri="{FF2B5EF4-FFF2-40B4-BE49-F238E27FC236}">
                <a16:creationId xmlns:a16="http://schemas.microsoft.com/office/drawing/2014/main" xmlns="" id="{8CDF94DC-81D7-4AB8-83DF-85693DBA4436}"/>
              </a:ext>
            </a:extLst>
          </p:cNvPr>
          <p:cNvSpPr/>
          <p:nvPr/>
        </p:nvSpPr>
        <p:spPr>
          <a:xfrm rot="2700000" flipV="1">
            <a:off x="2514536" y="3270947"/>
            <a:ext cx="316102" cy="316102"/>
          </a:xfrm>
          <a:prstGeom prst="rect">
            <a:avLst/>
          </a:prstGeom>
          <a:solidFill>
            <a:srgbClr val="1D2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C33F1F56-F07B-4FDC-AB48-4D968DF3E352}"/>
              </a:ext>
            </a:extLst>
          </p:cNvPr>
          <p:cNvSpPr/>
          <p:nvPr/>
        </p:nvSpPr>
        <p:spPr>
          <a:xfrm rot="2700000" flipV="1">
            <a:off x="9361362" y="3270947"/>
            <a:ext cx="316102" cy="316102"/>
          </a:xfrm>
          <a:prstGeom prst="rect">
            <a:avLst/>
          </a:prstGeom>
          <a:solidFill>
            <a:srgbClr val="1D2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ZoneTexte 19"/>
          <p:cNvSpPr txBox="1"/>
          <p:nvPr/>
        </p:nvSpPr>
        <p:spPr>
          <a:xfrm>
            <a:off x="6178730" y="2429687"/>
            <a:ext cx="1045028" cy="1569660"/>
          </a:xfrm>
          <a:prstGeom prst="rect">
            <a:avLst/>
          </a:prstGeom>
          <a:noFill/>
        </p:spPr>
        <p:txBody>
          <a:bodyPr wrap="square" rtlCol="0">
            <a:spAutoFit/>
          </a:bodyPr>
          <a:lstStyle/>
          <a:p>
            <a:r>
              <a:rPr lang="fr-FR" sz="9600" dirty="0" smtClean="0">
                <a:solidFill>
                  <a:srgbClr val="002060"/>
                </a:solidFill>
              </a:rPr>
              <a:t>&amp;</a:t>
            </a:r>
            <a:endParaRPr lang="fr-FR" sz="2400" dirty="0">
              <a:solidFill>
                <a:srgbClr val="002060"/>
              </a:solidFill>
            </a:endParaRPr>
          </a:p>
        </p:txBody>
      </p:sp>
      <p:sp>
        <p:nvSpPr>
          <p:cNvPr id="22" name="ZoneTexte 21"/>
          <p:cNvSpPr txBox="1"/>
          <p:nvPr/>
        </p:nvSpPr>
        <p:spPr>
          <a:xfrm>
            <a:off x="4924697" y="3148147"/>
            <a:ext cx="2521131" cy="1077218"/>
          </a:xfrm>
          <a:prstGeom prst="rect">
            <a:avLst/>
          </a:prstGeom>
          <a:noFill/>
        </p:spPr>
        <p:txBody>
          <a:bodyPr wrap="square" rtlCol="0">
            <a:spAutoFit/>
          </a:bodyPr>
          <a:lstStyle/>
          <a:p>
            <a:r>
              <a:rPr lang="fr-FR" sz="3200" b="1" dirty="0" smtClean="0">
                <a:solidFill>
                  <a:schemeClr val="bg1"/>
                </a:solidFill>
              </a:rPr>
              <a:t>CHOIX</a:t>
            </a:r>
            <a:br>
              <a:rPr lang="fr-FR" sz="3200" b="1" dirty="0" smtClean="0">
                <a:solidFill>
                  <a:schemeClr val="bg1"/>
                </a:solidFill>
              </a:rPr>
            </a:br>
            <a:r>
              <a:rPr lang="fr-FR" sz="3200" b="1" dirty="0" smtClean="0">
                <a:solidFill>
                  <a:schemeClr val="bg1"/>
                </a:solidFill>
              </a:rPr>
              <a:t>DU THEME </a:t>
            </a:r>
            <a:endParaRPr lang="fr-FR" sz="3200" b="1" dirty="0">
              <a:solidFill>
                <a:schemeClr val="bg1"/>
              </a:solidFill>
            </a:endParaRPr>
          </a:p>
        </p:txBody>
      </p:sp>
    </p:spTree>
    <p:extLst>
      <p:ext uri="{BB962C8B-B14F-4D97-AF65-F5344CB8AC3E}">
        <p14:creationId xmlns:p14="http://schemas.microsoft.com/office/powerpoint/2010/main" xmlns="" val="129025099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9" presetClass="entr" presetSubtype="1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3000" fill="hold"/>
                                        <p:tgtEl>
                                          <p:spTgt spid="16"/>
                                        </p:tgtEl>
                                        <p:attrNameLst>
                                          <p:attrName>ppt_w</p:attrName>
                                        </p:attrNameLst>
                                      </p:cBhvr>
                                      <p:tavLst>
                                        <p:tav tm="0" fmla="#ppt_w*sin(2.5*pi*$)">
                                          <p:val>
                                            <p:fltVal val="0"/>
                                          </p:val>
                                        </p:tav>
                                        <p:tav tm="100000">
                                          <p:val>
                                            <p:fltVal val="1"/>
                                          </p:val>
                                        </p:tav>
                                      </p:tavLst>
                                    </p:anim>
                                    <p:anim calcmode="lin" valueType="num">
                                      <p:cBhvr>
                                        <p:cTn id="13" dur="3000" fill="hold"/>
                                        <p:tgtEl>
                                          <p:spTgt spid="16"/>
                                        </p:tgtEl>
                                        <p:attrNameLst>
                                          <p:attrName>ppt_h</p:attrName>
                                        </p:attrNameLst>
                                      </p:cBhvr>
                                      <p:tavLst>
                                        <p:tav tm="0">
                                          <p:val>
                                            <p:strVal val="#ppt_h"/>
                                          </p:val>
                                        </p:tav>
                                        <p:tav tm="100000">
                                          <p:val>
                                            <p:strVal val="#ppt_h"/>
                                          </p:val>
                                        </p:tav>
                                      </p:tavLst>
                                    </p:anim>
                                  </p:childTnLst>
                                </p:cTn>
                              </p:par>
                              <p:par>
                                <p:cTn id="14" presetID="19"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3000" fill="hold"/>
                                        <p:tgtEl>
                                          <p:spTgt spid="22"/>
                                        </p:tgtEl>
                                        <p:attrNameLst>
                                          <p:attrName>ppt_w</p:attrName>
                                        </p:attrNameLst>
                                      </p:cBhvr>
                                      <p:tavLst>
                                        <p:tav tm="0" fmla="#ppt_w*sin(2.5*pi*$)">
                                          <p:val>
                                            <p:fltVal val="0"/>
                                          </p:val>
                                        </p:tav>
                                        <p:tav tm="100000">
                                          <p:val>
                                            <p:fltVal val="1"/>
                                          </p:val>
                                        </p:tav>
                                      </p:tavLst>
                                    </p:anim>
                                    <p:anim calcmode="lin" valueType="num">
                                      <p:cBhvr>
                                        <p:cTn id="17" dur="3000" fill="hold"/>
                                        <p:tgtEl>
                                          <p:spTgt spid="22"/>
                                        </p:tgtEl>
                                        <p:attrNameLst>
                                          <p:attrName>ppt_h</p:attrName>
                                        </p:attrNameLst>
                                      </p:cBhvr>
                                      <p:tavLst>
                                        <p:tav tm="0">
                                          <p:val>
                                            <p:strVal val="#ppt_h"/>
                                          </p:val>
                                        </p:tav>
                                        <p:tav tm="100000">
                                          <p:val>
                                            <p:strVal val="#ppt_h"/>
                                          </p:val>
                                        </p:tav>
                                      </p:tavLst>
                                    </p:anim>
                                  </p:childTnLst>
                                </p:cTn>
                              </p:par>
                              <p:par>
                                <p:cTn id="18" presetID="19" presetClass="entr" presetSubtype="1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3000" fill="hold"/>
                                        <p:tgtEl>
                                          <p:spTgt spid="20"/>
                                        </p:tgtEl>
                                        <p:attrNameLst>
                                          <p:attrName>ppt_w</p:attrName>
                                        </p:attrNameLst>
                                      </p:cBhvr>
                                      <p:tavLst>
                                        <p:tav tm="0" fmla="#ppt_w*sin(2.5*pi*$)">
                                          <p:val>
                                            <p:fltVal val="0"/>
                                          </p:val>
                                        </p:tav>
                                        <p:tav tm="100000">
                                          <p:val>
                                            <p:fltVal val="1"/>
                                          </p:val>
                                        </p:tav>
                                      </p:tavLst>
                                    </p:anim>
                                    <p:anim calcmode="lin" valueType="num">
                                      <p:cBhvr>
                                        <p:cTn id="21" dur="3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948" y="1789608"/>
            <a:ext cx="10515600" cy="1240973"/>
          </a:xfrm>
        </p:spPr>
        <p:txBody>
          <a:bodyPr anchor="t">
            <a:normAutofit/>
          </a:bodyPr>
          <a:lstStyle/>
          <a:p>
            <a:r>
              <a:rPr lang="fr-FR" sz="2400" dirty="0" smtClean="0"/>
              <a:t>Des tests spécifiques sont pratiqués pour la recherche du phénotype D faible, notamment chez les donneurs de sang «̊négatifs̊» afin d’éviter la formation d’anticorps </a:t>
            </a:r>
            <a:r>
              <a:rPr lang="fr-FR" sz="2400" dirty="0" err="1" smtClean="0"/>
              <a:t>anti-D</a:t>
            </a:r>
            <a:r>
              <a:rPr lang="fr-FR" sz="2400" dirty="0" smtClean="0"/>
              <a:t> chez les receveurs et une aggravation de l'état du receveur.</a:t>
            </a:r>
            <a:endParaRPr lang="fr-FR" sz="2400" dirty="0"/>
          </a:p>
        </p:txBody>
      </p:sp>
      <p:sp>
        <p:nvSpPr>
          <p:cNvPr id="3" name="ZoneTexte 2"/>
          <p:cNvSpPr txBox="1"/>
          <p:nvPr/>
        </p:nvSpPr>
        <p:spPr>
          <a:xfrm>
            <a:off x="1672046" y="404949"/>
            <a:ext cx="8725988" cy="769441"/>
          </a:xfrm>
          <a:prstGeom prst="rect">
            <a:avLst/>
          </a:prstGeom>
          <a:noFill/>
        </p:spPr>
        <p:txBody>
          <a:bodyPr wrap="square" rtlCol="0">
            <a:spAutoFit/>
          </a:bodyPr>
          <a:lstStyle/>
          <a:p>
            <a:pPr algn="ctr"/>
            <a:r>
              <a:rPr lang="fr-FR" sz="4400" b="1" dirty="0" smtClean="0">
                <a:solidFill>
                  <a:srgbClr val="002060"/>
                </a:solidFill>
              </a:rPr>
              <a:t>INTRODUCTION</a:t>
            </a:r>
            <a:endParaRPr lang="fr-FR" sz="4400" b="1" dirty="0">
              <a:solidFill>
                <a:srgbClr val="002060"/>
              </a:solidFill>
            </a:endParaRPr>
          </a:p>
        </p:txBody>
      </p:sp>
      <p:sp>
        <p:nvSpPr>
          <p:cNvPr id="4" name="Oval 21">
            <a:extLst>
              <a:ext uri="{FF2B5EF4-FFF2-40B4-BE49-F238E27FC236}">
                <a16:creationId xmlns:a16="http://schemas.microsoft.com/office/drawing/2014/main" xmlns="" id="{6E22B37A-CCC7-4E5B-82F9-79A278CAA082}"/>
              </a:ext>
            </a:extLst>
          </p:cNvPr>
          <p:cNvSpPr/>
          <p:nvPr/>
        </p:nvSpPr>
        <p:spPr>
          <a:xfrm>
            <a:off x="11025443" y="415714"/>
            <a:ext cx="728158" cy="728158"/>
          </a:xfrm>
          <a:prstGeom prst="ellipse">
            <a:avLst/>
          </a:prstGeom>
          <a:solidFill>
            <a:srgbClr val="0036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p:cNvSpPr txBox="1"/>
          <p:nvPr/>
        </p:nvSpPr>
        <p:spPr>
          <a:xfrm>
            <a:off x="11155681" y="587829"/>
            <a:ext cx="574766" cy="400110"/>
          </a:xfrm>
          <a:prstGeom prst="rect">
            <a:avLst/>
          </a:prstGeom>
          <a:noFill/>
        </p:spPr>
        <p:txBody>
          <a:bodyPr wrap="square" rtlCol="0">
            <a:spAutoFit/>
          </a:bodyPr>
          <a:lstStyle/>
          <a:p>
            <a:r>
              <a:rPr lang="fr-FR" sz="2000" b="1" dirty="0" smtClean="0">
                <a:solidFill>
                  <a:schemeClr val="bg1"/>
                </a:solidFill>
              </a:rPr>
              <a:t>01</a:t>
            </a:r>
            <a:endParaRPr lang="fr-FR" b="1" dirty="0">
              <a:solidFill>
                <a:schemeClr val="bg1"/>
              </a:solidFill>
            </a:endParaRPr>
          </a:p>
        </p:txBody>
      </p:sp>
      <p:pic>
        <p:nvPicPr>
          <p:cNvPr id="7" name="Image 6" descr="heart.png"/>
          <p:cNvPicPr>
            <a:picLocks noChangeAspect="1"/>
          </p:cNvPicPr>
          <p:nvPr/>
        </p:nvPicPr>
        <p:blipFill>
          <a:blip r:embed="rId2"/>
          <a:stretch>
            <a:fillRect/>
          </a:stretch>
        </p:blipFill>
        <p:spPr>
          <a:xfrm>
            <a:off x="1241270" y="3094027"/>
            <a:ext cx="3121724" cy="3121724"/>
          </a:xfrm>
          <a:prstGeom prst="rect">
            <a:avLst/>
          </a:prstGeom>
          <a:ln>
            <a:noFill/>
          </a:ln>
          <a:effectLst>
            <a:outerShdw blurRad="292100" dist="139700" dir="2700000" algn="tl" rotWithShape="0">
              <a:srgbClr val="333333">
                <a:alpha val="65000"/>
              </a:srgbClr>
            </a:outerShdw>
          </a:effectLst>
        </p:spPr>
      </p:pic>
      <p:cxnSp>
        <p:nvCxnSpPr>
          <p:cNvPr id="9" name="Connecteur en angle 8"/>
          <p:cNvCxnSpPr/>
          <p:nvPr/>
        </p:nvCxnSpPr>
        <p:spPr>
          <a:xfrm flipV="1">
            <a:off x="4676503" y="3605349"/>
            <a:ext cx="2573383" cy="862148"/>
          </a:xfrm>
          <a:prstGeom prst="bentConnector3">
            <a:avLst>
              <a:gd name="adj1" fmla="val 50000"/>
            </a:avLst>
          </a:prstGeom>
          <a:ln w="28575">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Connecteur en angle 9"/>
          <p:cNvCxnSpPr/>
          <p:nvPr/>
        </p:nvCxnSpPr>
        <p:spPr>
          <a:xfrm>
            <a:off x="4685210" y="5011797"/>
            <a:ext cx="2573383" cy="862148"/>
          </a:xfrm>
          <a:prstGeom prst="bentConnector3">
            <a:avLst>
              <a:gd name="adj1" fmla="val 50000"/>
            </a:avLst>
          </a:prstGeom>
          <a:ln w="28575">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7432765" y="5708471"/>
            <a:ext cx="3370217" cy="646331"/>
          </a:xfrm>
          <a:prstGeom prst="rect">
            <a:avLst/>
          </a:prstGeom>
          <a:noFill/>
        </p:spPr>
        <p:txBody>
          <a:bodyPr wrap="square" rtlCol="0">
            <a:spAutoFit/>
          </a:bodyPr>
          <a:lstStyle/>
          <a:p>
            <a:r>
              <a:rPr lang="fr-FR" dirty="0" smtClean="0"/>
              <a:t>La recherche du phénotype D faible </a:t>
            </a:r>
            <a:endParaRPr lang="fr-FR" dirty="0"/>
          </a:p>
        </p:txBody>
      </p:sp>
      <p:sp>
        <p:nvSpPr>
          <p:cNvPr id="12" name="ZoneTexte 11"/>
          <p:cNvSpPr txBox="1"/>
          <p:nvPr/>
        </p:nvSpPr>
        <p:spPr>
          <a:xfrm>
            <a:off x="7393577" y="3435532"/>
            <a:ext cx="2886892" cy="369332"/>
          </a:xfrm>
          <a:prstGeom prst="rect">
            <a:avLst/>
          </a:prstGeom>
          <a:noFill/>
        </p:spPr>
        <p:txBody>
          <a:bodyPr wrap="square" rtlCol="0">
            <a:spAutoFit/>
          </a:bodyPr>
          <a:lstStyle/>
          <a:p>
            <a:r>
              <a:rPr lang="fr-FR" dirty="0" smtClean="0"/>
              <a:t>Compatibilité Sanguine</a:t>
            </a:r>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lide(fromBottom)">
                                      <p:cBhvr>
                                        <p:cTn id="17" dur="500"/>
                                        <p:tgtEl>
                                          <p:spTgt spid="2"/>
                                        </p:tgtEl>
                                      </p:cBhvr>
                                    </p:animEffect>
                                  </p:childTnLst>
                                </p:cTn>
                              </p:par>
                            </p:childTnLst>
                          </p:cTn>
                        </p:par>
                        <p:par>
                          <p:cTn id="18" fill="hold">
                            <p:stCondLst>
                              <p:cond delay="1000"/>
                            </p:stCondLst>
                            <p:childTnLst>
                              <p:par>
                                <p:cTn id="19" presetID="7"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000" fill="hold"/>
                                        <p:tgtEl>
                                          <p:spTgt spid="7"/>
                                        </p:tgtEl>
                                        <p:attrNameLst>
                                          <p:attrName>ppt_x</p:attrName>
                                        </p:attrNameLst>
                                      </p:cBhvr>
                                      <p:tavLst>
                                        <p:tav tm="0">
                                          <p:val>
                                            <p:strVal val="#ppt_x"/>
                                          </p:val>
                                        </p:tav>
                                        <p:tav tm="100000">
                                          <p:val>
                                            <p:strVal val="#ppt_x"/>
                                          </p:val>
                                        </p:tav>
                                      </p:tavLst>
                                    </p:anim>
                                    <p:anim calcmode="lin" valueType="num">
                                      <p:cBhvr additive="base">
                                        <p:cTn id="22" dur="20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5" presetClass="entr" presetSubtype="1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childTnLst>
                          </p:cTn>
                        </p:par>
                        <p:par>
                          <p:cTn id="27" fill="hold">
                            <p:stCondLst>
                              <p:cond delay="3500"/>
                            </p:stCondLst>
                            <p:childTnLst>
                              <p:par>
                                <p:cTn id="28" presetID="5" presetClass="entr" presetSubtype="1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par>
                          <p:cTn id="31" fill="hold">
                            <p:stCondLst>
                              <p:cond delay="4000"/>
                            </p:stCondLst>
                            <p:childTnLst>
                              <p:par>
                                <p:cTn id="32" presetID="1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lide(fromBottom)">
                                      <p:cBhvr>
                                        <p:cTn id="34" dur="500"/>
                                        <p:tgtEl>
                                          <p:spTgt spid="12"/>
                                        </p:tgtEl>
                                      </p:cBhvr>
                                    </p:animEffect>
                                  </p:childTnLst>
                                </p:cTn>
                              </p:par>
                            </p:childTnLst>
                          </p:cTn>
                        </p:par>
                        <p:par>
                          <p:cTn id="35" fill="hold">
                            <p:stCondLst>
                              <p:cond delay="4500"/>
                            </p:stCondLst>
                            <p:childTnLst>
                              <p:par>
                                <p:cTn id="36" presetID="1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slide(fromBottom)">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0081" y="2586452"/>
            <a:ext cx="10881360" cy="2325188"/>
          </a:xfrm>
        </p:spPr>
        <p:txBody>
          <a:bodyPr anchor="t">
            <a:normAutofit/>
          </a:bodyPr>
          <a:lstStyle/>
          <a:p>
            <a:r>
              <a:rPr lang="fr-FR" sz="2400" dirty="0" smtClean="0"/>
              <a:t>Au cours de notre stage pratique, nous avons remarqué que la recherche de l’antigène D faible chez les donneurs de sang n’a pas été toujours pratiquée malgré son importance dans le cadre de la sécurité transfusionnelle.</a:t>
            </a:r>
            <a:br>
              <a:rPr lang="fr-FR" sz="2400" dirty="0" smtClean="0"/>
            </a:br>
            <a:r>
              <a:rPr lang="fr-FR" sz="2400" dirty="0" smtClean="0"/>
              <a:t>La non réalisation de cette recherche peut être considérée comme une menace pour l’avenir transfusionnel des receveurs de sang.</a:t>
            </a:r>
            <a:br>
              <a:rPr lang="fr-FR" sz="2400" dirty="0" smtClean="0"/>
            </a:br>
            <a:r>
              <a:rPr lang="fr-FR" sz="2400" dirty="0" smtClean="0"/>
              <a:t>Ceci nous a motivé à choisir et traiter ce thème pour notre mémoire de fin d’étude.</a:t>
            </a:r>
            <a:endParaRPr lang="fr-FR" sz="2400" dirty="0"/>
          </a:p>
        </p:txBody>
      </p:sp>
      <p:sp>
        <p:nvSpPr>
          <p:cNvPr id="4" name="ZoneTexte 3"/>
          <p:cNvSpPr txBox="1"/>
          <p:nvPr/>
        </p:nvSpPr>
        <p:spPr>
          <a:xfrm>
            <a:off x="3905790" y="809895"/>
            <a:ext cx="4441381" cy="1046440"/>
          </a:xfrm>
          <a:prstGeom prst="rect">
            <a:avLst/>
          </a:prstGeom>
          <a:noFill/>
        </p:spPr>
        <p:txBody>
          <a:bodyPr wrap="square" rtlCol="0">
            <a:spAutoFit/>
          </a:bodyPr>
          <a:lstStyle/>
          <a:p>
            <a:pPr algn="ctr"/>
            <a:r>
              <a:rPr lang="fr-FR" sz="4400" b="1" dirty="0" smtClean="0">
                <a:solidFill>
                  <a:srgbClr val="002060"/>
                </a:solidFill>
              </a:rPr>
              <a:t>CHOIX DU THEME </a:t>
            </a:r>
          </a:p>
          <a:p>
            <a:pPr algn="ctr"/>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87531" y="1213805"/>
            <a:ext cx="3544389" cy="562746"/>
          </a:xfrm>
        </p:spPr>
        <p:txBody>
          <a:bodyPr>
            <a:noAutofit/>
          </a:bodyPr>
          <a:lstStyle/>
          <a:p>
            <a:r>
              <a:rPr lang="fr-FR" sz="3200" b="1" dirty="0" smtClean="0">
                <a:solidFill>
                  <a:srgbClr val="002060"/>
                </a:solidFill>
                <a:latin typeface="+mn-lt"/>
              </a:rPr>
              <a:t>PROBLEMATIQUE</a:t>
            </a:r>
            <a:endParaRPr lang="fr-FR" sz="3200" b="1" dirty="0">
              <a:solidFill>
                <a:srgbClr val="002060"/>
              </a:solidFill>
              <a:latin typeface="+mn-lt"/>
            </a:endParaRPr>
          </a:p>
        </p:txBody>
      </p:sp>
      <p:sp>
        <p:nvSpPr>
          <p:cNvPr id="3" name="Sous-titre 2"/>
          <p:cNvSpPr>
            <a:spLocks noGrp="1"/>
          </p:cNvSpPr>
          <p:nvPr>
            <p:ph type="subTitle" idx="1"/>
          </p:nvPr>
        </p:nvSpPr>
        <p:spPr>
          <a:xfrm>
            <a:off x="1" y="3628169"/>
            <a:ext cx="7929154" cy="2655071"/>
          </a:xfrm>
        </p:spPr>
        <p:txBody>
          <a:bodyPr/>
          <a:lstStyle/>
          <a:p>
            <a:r>
              <a:rPr lang="fr-FR" sz="3600" dirty="0" smtClean="0"/>
              <a:t>Le groupage Rhésus D se résume-t-il uniquement à la recherche de l’antigène D par la méthode standard ?</a:t>
            </a:r>
          </a:p>
          <a:p>
            <a:endParaRPr lang="fr-FR" dirty="0"/>
          </a:p>
        </p:txBody>
      </p:sp>
      <p:sp>
        <p:nvSpPr>
          <p:cNvPr id="6" name="Oval 21">
            <a:extLst>
              <a:ext uri="{FF2B5EF4-FFF2-40B4-BE49-F238E27FC236}">
                <a16:creationId xmlns:a16="http://schemas.microsoft.com/office/drawing/2014/main" xmlns="" id="{6E22B37A-CCC7-4E5B-82F9-79A278CAA082}"/>
              </a:ext>
            </a:extLst>
          </p:cNvPr>
          <p:cNvSpPr/>
          <p:nvPr/>
        </p:nvSpPr>
        <p:spPr>
          <a:xfrm>
            <a:off x="11099465" y="502799"/>
            <a:ext cx="728158" cy="728158"/>
          </a:xfrm>
          <a:prstGeom prst="ellipse">
            <a:avLst/>
          </a:prstGeom>
          <a:solidFill>
            <a:srgbClr val="0036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p:cNvSpPr txBox="1"/>
          <p:nvPr/>
        </p:nvSpPr>
        <p:spPr>
          <a:xfrm>
            <a:off x="11229703" y="674914"/>
            <a:ext cx="574766" cy="400110"/>
          </a:xfrm>
          <a:prstGeom prst="rect">
            <a:avLst/>
          </a:prstGeom>
          <a:noFill/>
        </p:spPr>
        <p:txBody>
          <a:bodyPr wrap="square" rtlCol="0">
            <a:spAutoFit/>
          </a:bodyPr>
          <a:lstStyle/>
          <a:p>
            <a:r>
              <a:rPr lang="fr-FR" sz="2000" b="1" dirty="0" smtClean="0">
                <a:solidFill>
                  <a:schemeClr val="bg1"/>
                </a:solidFill>
              </a:rPr>
              <a:t>02</a:t>
            </a:r>
            <a:endParaRPr lang="fr-FR" b="1"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39448"/>
            <a:ext cx="10515600" cy="1325563"/>
          </a:xfrm>
        </p:spPr>
        <p:txBody>
          <a:bodyPr/>
          <a:lstStyle/>
          <a:p>
            <a:pPr algn="ctr"/>
            <a:r>
              <a:rPr lang="fr-FR" b="1" dirty="0" smtClean="0">
                <a:solidFill>
                  <a:srgbClr val="002060"/>
                </a:solidFill>
                <a:latin typeface="+mn-lt"/>
              </a:rPr>
              <a:t>HYPOTHÈSE </a:t>
            </a:r>
            <a:endParaRPr lang="fr-FR" b="1" dirty="0">
              <a:solidFill>
                <a:srgbClr val="002060"/>
              </a:solidFill>
              <a:latin typeface="+mn-lt"/>
            </a:endParaRPr>
          </a:p>
        </p:txBody>
      </p:sp>
      <p:sp>
        <p:nvSpPr>
          <p:cNvPr id="3" name="Espace réservé du contenu 2"/>
          <p:cNvSpPr>
            <a:spLocks noGrp="1"/>
          </p:cNvSpPr>
          <p:nvPr>
            <p:ph idx="1"/>
          </p:nvPr>
        </p:nvSpPr>
        <p:spPr>
          <a:xfrm>
            <a:off x="811068" y="3137931"/>
            <a:ext cx="10515600" cy="1466215"/>
          </a:xfrm>
        </p:spPr>
        <p:txBody>
          <a:bodyPr/>
          <a:lstStyle/>
          <a:p>
            <a:pPr>
              <a:buNone/>
            </a:pPr>
            <a:r>
              <a:rPr lang="fr-FR" dirty="0" smtClean="0">
                <a:latin typeface="+mj-lt"/>
              </a:rPr>
              <a:t>La réalisation de la recherche de l’antigène D faible par le test indirecte à l’antiglobuline semblerait obligatoire chez tous les donneurs Rh(D) négatifs.</a:t>
            </a:r>
          </a:p>
          <a:p>
            <a:pPr>
              <a:buNone/>
            </a:pPr>
            <a:endParaRPr lang="fr-FR" dirty="0"/>
          </a:p>
        </p:txBody>
      </p:sp>
      <p:sp>
        <p:nvSpPr>
          <p:cNvPr id="6" name="Oval 21">
            <a:extLst>
              <a:ext uri="{FF2B5EF4-FFF2-40B4-BE49-F238E27FC236}">
                <a16:creationId xmlns:a16="http://schemas.microsoft.com/office/drawing/2014/main" xmlns="" id="{6E22B37A-CCC7-4E5B-82F9-79A278CAA082}"/>
              </a:ext>
            </a:extLst>
          </p:cNvPr>
          <p:cNvSpPr/>
          <p:nvPr/>
        </p:nvSpPr>
        <p:spPr>
          <a:xfrm>
            <a:off x="11025443" y="415714"/>
            <a:ext cx="728158" cy="728158"/>
          </a:xfrm>
          <a:prstGeom prst="ellipse">
            <a:avLst/>
          </a:prstGeom>
          <a:solidFill>
            <a:srgbClr val="0036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p:cNvSpPr txBox="1"/>
          <p:nvPr/>
        </p:nvSpPr>
        <p:spPr>
          <a:xfrm>
            <a:off x="11155681" y="587829"/>
            <a:ext cx="574766" cy="400110"/>
          </a:xfrm>
          <a:prstGeom prst="rect">
            <a:avLst/>
          </a:prstGeom>
          <a:noFill/>
        </p:spPr>
        <p:txBody>
          <a:bodyPr wrap="square" rtlCol="0">
            <a:spAutoFit/>
          </a:bodyPr>
          <a:lstStyle/>
          <a:p>
            <a:r>
              <a:rPr lang="fr-FR" sz="2000" b="1" dirty="0" smtClean="0">
                <a:solidFill>
                  <a:schemeClr val="bg1"/>
                </a:solidFill>
              </a:rPr>
              <a:t>03</a:t>
            </a:r>
            <a:endParaRPr lang="fr-FR" b="1"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002060"/>
                </a:solidFill>
                <a:latin typeface="+mn-lt"/>
              </a:rPr>
              <a:t>OBJECTIFS </a:t>
            </a:r>
            <a:endParaRPr lang="fr-FR" b="1" dirty="0">
              <a:solidFill>
                <a:srgbClr val="002060"/>
              </a:solidFill>
              <a:latin typeface="+mn-lt"/>
            </a:endParaRPr>
          </a:p>
        </p:txBody>
      </p:sp>
      <p:sp>
        <p:nvSpPr>
          <p:cNvPr id="3" name="Espace réservé du contenu 2"/>
          <p:cNvSpPr>
            <a:spLocks noGrp="1"/>
          </p:cNvSpPr>
          <p:nvPr>
            <p:ph idx="1"/>
          </p:nvPr>
        </p:nvSpPr>
        <p:spPr/>
        <p:txBody>
          <a:bodyPr/>
          <a:lstStyle/>
          <a:p>
            <a:pPr>
              <a:buNone/>
            </a:pPr>
            <a:r>
              <a:rPr lang="fr-FR" dirty="0" smtClean="0"/>
              <a:t>Nous avons tracé trois objectifs:</a:t>
            </a:r>
          </a:p>
          <a:p>
            <a:pPr>
              <a:buNone/>
            </a:pPr>
            <a:r>
              <a:rPr lang="fr-FR" dirty="0" smtClean="0"/>
              <a:t> </a:t>
            </a:r>
          </a:p>
          <a:p>
            <a:pPr lvl="1">
              <a:lnSpc>
                <a:spcPct val="150000"/>
              </a:lnSpc>
              <a:buFont typeface="Wingdings" pitchFamily="2" charset="2"/>
              <a:buChar char="q"/>
            </a:pPr>
            <a:r>
              <a:rPr lang="fr-FR" dirty="0" smtClean="0"/>
              <a:t>Contribuer à l’amélioration de la sécurité transfusionnelle afin de diminuer le risque d’allo- immunisation.</a:t>
            </a:r>
          </a:p>
          <a:p>
            <a:pPr lvl="1">
              <a:lnSpc>
                <a:spcPct val="150000"/>
              </a:lnSpc>
              <a:buFont typeface="Wingdings" pitchFamily="2" charset="2"/>
              <a:buChar char="q"/>
            </a:pPr>
            <a:r>
              <a:rPr lang="fr-FR" dirty="0" smtClean="0"/>
              <a:t>Informer l’équipe médicale et paramédicale de l’importance de la recherche de D faible.</a:t>
            </a:r>
          </a:p>
          <a:p>
            <a:pPr lvl="1">
              <a:lnSpc>
                <a:spcPct val="150000"/>
              </a:lnSpc>
              <a:buFont typeface="Wingdings" pitchFamily="2" charset="2"/>
              <a:buChar char="q"/>
            </a:pPr>
            <a:r>
              <a:rPr lang="fr-FR" dirty="0" smtClean="0"/>
              <a:t>Evaluer la faisabilité et la validité de la réalisation de cette recherche</a:t>
            </a:r>
            <a:endParaRPr lang="fr-FR" dirty="0"/>
          </a:p>
        </p:txBody>
      </p:sp>
      <p:sp>
        <p:nvSpPr>
          <p:cNvPr id="6" name="Oval 21">
            <a:extLst>
              <a:ext uri="{FF2B5EF4-FFF2-40B4-BE49-F238E27FC236}">
                <a16:creationId xmlns:a16="http://schemas.microsoft.com/office/drawing/2014/main" xmlns="" id="{6E22B37A-CCC7-4E5B-82F9-79A278CAA082}"/>
              </a:ext>
            </a:extLst>
          </p:cNvPr>
          <p:cNvSpPr/>
          <p:nvPr/>
        </p:nvSpPr>
        <p:spPr>
          <a:xfrm>
            <a:off x="11025443" y="415714"/>
            <a:ext cx="728158" cy="728158"/>
          </a:xfrm>
          <a:prstGeom prst="ellipse">
            <a:avLst/>
          </a:prstGeom>
          <a:solidFill>
            <a:srgbClr val="0036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p:cNvSpPr txBox="1"/>
          <p:nvPr/>
        </p:nvSpPr>
        <p:spPr>
          <a:xfrm>
            <a:off x="11155681" y="587829"/>
            <a:ext cx="574766" cy="400110"/>
          </a:xfrm>
          <a:prstGeom prst="rect">
            <a:avLst/>
          </a:prstGeom>
          <a:noFill/>
        </p:spPr>
        <p:txBody>
          <a:bodyPr wrap="square" rtlCol="0">
            <a:spAutoFit/>
          </a:bodyPr>
          <a:lstStyle/>
          <a:p>
            <a:r>
              <a:rPr lang="fr-FR" sz="2000" b="1" dirty="0" smtClean="0">
                <a:solidFill>
                  <a:schemeClr val="bg1"/>
                </a:solidFill>
              </a:rPr>
              <a:t>04</a:t>
            </a:r>
            <a:endParaRPr lang="fr-FR" b="1"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slide(fromBottom)">
                                      <p:cBhvr>
                                        <p:cTn id="22" dur="500"/>
                                        <p:tgtEl>
                                          <p:spTgt spid="3">
                                            <p:txEl>
                                              <p:pRg st="1" end="1"/>
                                            </p:txEl>
                                          </p:spTgt>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slide(fromBottom)">
                                      <p:cBhvr>
                                        <p:cTn id="26" dur="500"/>
                                        <p:tgtEl>
                                          <p:spTgt spid="3">
                                            <p:txEl>
                                              <p:pRg st="2" end="2"/>
                                            </p:txEl>
                                          </p:spTgt>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slide(fromBottom)">
                                      <p:cBhvr>
                                        <p:cTn id="30" dur="500"/>
                                        <p:tgtEl>
                                          <p:spTgt spid="3">
                                            <p:txEl>
                                              <p:pRg st="3" end="3"/>
                                            </p:txEl>
                                          </p:spTgt>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slide(fromBottom)">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4350</TotalTime>
  <Words>1130</Words>
  <Application>Microsoft Office PowerPoint</Application>
  <PresentationFormat>Personnalisé</PresentationFormat>
  <Paragraphs>190</Paragraphs>
  <Slides>33</Slides>
  <Notes>3</Notes>
  <HiddenSlides>0</HiddenSlides>
  <MMClips>1</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Office Theme</vt:lpstr>
      <vt:lpstr>Diapositive 1</vt:lpstr>
      <vt:lpstr>Diapositive 2</vt:lpstr>
      <vt:lpstr>Diapositive 3</vt:lpstr>
      <vt:lpstr>Diapositive 4</vt:lpstr>
      <vt:lpstr>Des tests spécifiques sont pratiqués pour la recherche du phénotype D faible, notamment chez les donneurs de sang «̊négatifs̊» afin d’éviter la formation d’anticorps anti-D chez les receveurs et une aggravation de l'état du receveur.</vt:lpstr>
      <vt:lpstr>Au cours de notre stage pratique, nous avons remarqué que la recherche de l’antigène D faible chez les donneurs de sang n’a pas été toujours pratiquée malgré son importance dans le cadre de la sécurité transfusionnelle. La non réalisation de cette recherche peut être considérée comme une menace pour l’avenir transfusionnel des receveurs de sang. Ceci nous a motivé à choisir et traiter ce thème pour notre mémoire de fin d’étude.</vt:lpstr>
      <vt:lpstr>PROBLEMATIQUE</vt:lpstr>
      <vt:lpstr>HYPOTHÈSE </vt:lpstr>
      <vt:lpstr>OBJECTIFS </vt:lpstr>
      <vt:lpstr>PARTIE THEORIQUE</vt:lpstr>
      <vt:lpstr>LE DON DU SANG </vt:lpstr>
      <vt:lpstr>Diapositive 12</vt:lpstr>
      <vt:lpstr>DÉFINITION </vt:lpstr>
      <vt:lpstr>nomenclature</vt:lpstr>
      <vt:lpstr> </vt:lpstr>
      <vt:lpstr>Diapositive 16</vt:lpstr>
      <vt:lpstr>Étude biochimique du système Rh</vt:lpstr>
      <vt:lpstr>Étude biochimique du système Rh (2)</vt:lpstr>
      <vt:lpstr>les anticorps de système Rh :</vt:lpstr>
      <vt:lpstr>LE SYSTÈME ÉRYTHROCYTAIRE ET TRANSFUSION </vt:lpstr>
      <vt:lpstr>PARTIE PRATIQUE</vt:lpstr>
      <vt:lpstr>MÉTHODOLOGIE DE LA RECHERCHE </vt:lpstr>
      <vt:lpstr>ETUDE TECHNIQUE</vt:lpstr>
      <vt:lpstr>QUESTIONNAIRE</vt:lpstr>
      <vt:lpstr>Diapositive 25</vt:lpstr>
      <vt:lpstr>Diapositive 26</vt:lpstr>
      <vt:lpstr>Diapositive 27</vt:lpstr>
      <vt:lpstr>REPRÉSENTATION TABULAIRE ET GRAPHIQUE </vt:lpstr>
      <vt:lpstr>Diapositive 29</vt:lpstr>
      <vt:lpstr>Diapositive 30</vt:lpstr>
      <vt:lpstr>ANALYSE DES RÉSULTATS ET VÉRIFICATION DES HYPOTHÈSES</vt:lpstr>
      <vt:lpstr>CONCLUSION</vt:lpstr>
      <vt:lpstr>Merci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Nahid Ahmed</dc:creator>
  <cp:lastModifiedBy>Utilisateur Windows</cp:lastModifiedBy>
  <cp:revision>126</cp:revision>
  <dcterms:created xsi:type="dcterms:W3CDTF">2017-12-01T05:34:35Z</dcterms:created>
  <dcterms:modified xsi:type="dcterms:W3CDTF">2020-05-20T19:57:39Z</dcterms:modified>
</cp:coreProperties>
</file>